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7"/>
  </p:notesMasterIdLst>
  <p:sldIdLst>
    <p:sldId id="257" r:id="rId3"/>
    <p:sldId id="258" r:id="rId4"/>
    <p:sldId id="259" r:id="rId5"/>
    <p:sldId id="256" r:id="rId6"/>
    <p:sldId id="263" r:id="rId7"/>
    <p:sldId id="264" r:id="rId8"/>
    <p:sldId id="260" r:id="rId9"/>
    <p:sldId id="265" r:id="rId10"/>
    <p:sldId id="266" r:id="rId11"/>
    <p:sldId id="267" r:id="rId12"/>
    <p:sldId id="275" r:id="rId13"/>
    <p:sldId id="276" r:id="rId14"/>
    <p:sldId id="274" r:id="rId15"/>
    <p:sldId id="277" r:id="rId16"/>
    <p:sldId id="261" r:id="rId17"/>
    <p:sldId id="269" r:id="rId18"/>
    <p:sldId id="268" r:id="rId19"/>
    <p:sldId id="270" r:id="rId20"/>
    <p:sldId id="262" r:id="rId21"/>
    <p:sldId id="278" r:id="rId22"/>
    <p:sldId id="272" r:id="rId23"/>
    <p:sldId id="273" r:id="rId24"/>
    <p:sldId id="271" r:id="rId25"/>
    <p:sldId id="27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CA462-B46E-4D28-9D38-4B28714E4F09}"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4E8A-19BD-436B-B47D-AC305F1EE0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EA51E7-CA65-4713-9A88-79FEC50BFC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EA51E7-CA65-4713-9A88-79FEC50BFC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BD4E8A-19BD-436B-B47D-AC305F1EE02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EA51E7-CA65-4713-9A88-79FEC50BFC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E71388-EA06-4C92-B4DB-CFC5DB7938F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EA51E7-CA65-4713-9A88-79FEC50BFC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BD4E8A-19BD-436B-B47D-AC305F1EE02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823446-50DC-4AC0-AB9E-66F477BDEEE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EA51E7-CA65-4713-9A88-79FEC50BFC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E100D9F-D03D-4641-AD78-BE589A06D561}"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AD65B-B901-4DA4-AB81-77285F77A28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100D9F-D03D-4641-AD78-BE589A06D561}"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4AD65B-B901-4DA4-AB81-77285F77A28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0">
    <p:random/>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tretch>
            <a:fillRect/>
          </a:stretch>
        </p:blipFill>
        <p:spPr>
          <a:xfrm>
            <a:off x="3882514" y="723590"/>
            <a:ext cx="4426975" cy="4276319"/>
          </a:xfrm>
          <a:prstGeom prst="rect">
            <a:avLst/>
          </a:prstGeom>
        </p:spPr>
      </p:pic>
      <p:sp>
        <p:nvSpPr>
          <p:cNvPr id="17" name="矩形 16"/>
          <p:cNvSpPr/>
          <p:nvPr userDrawn="1"/>
        </p:nvSpPr>
        <p:spPr>
          <a:xfrm flipH="1">
            <a:off x="-158339" y="3119253"/>
            <a:ext cx="12492841" cy="1336228"/>
          </a:xfrm>
          <a:prstGeom prst="rect">
            <a:avLst/>
          </a:prstGeom>
          <a:solidFill>
            <a:schemeClr val="tx2"/>
          </a:solidFill>
          <a:ln w="57150" cmpd="thickThin">
            <a:solidFill>
              <a:srgbClr val="FFFFCD"/>
            </a:solidFill>
          </a:ln>
        </p:spPr>
        <p:txBody>
          <a:bodyPr wrap="none" lIns="36000" tIns="45720" rIns="36000" bIns="45720" anchor="ctr" anchorCtr="1">
            <a:noAutofit/>
          </a:bodyPr>
          <a:lstStyle/>
          <a:p>
            <a:endParaRPr lang="zh-CN" altLang="en-US" sz="4000">
              <a:solidFill>
                <a:schemeClr val="bg1"/>
              </a:solidFill>
              <a:latin typeface="+mj-ea"/>
              <a:ea typeface="+mj-ea"/>
            </a:endParaRPr>
          </a:p>
        </p:txBody>
      </p:sp>
      <p:sp>
        <p:nvSpPr>
          <p:cNvPr id="2" name="标题 1"/>
          <p:cNvSpPr>
            <a:spLocks noGrp="1"/>
          </p:cNvSpPr>
          <p:nvPr>
            <p:ph type="ctrTitle" hasCustomPrompt="1"/>
          </p:nvPr>
        </p:nvSpPr>
        <p:spPr>
          <a:xfrm>
            <a:off x="3796997" y="3457731"/>
            <a:ext cx="6185204" cy="948691"/>
          </a:xfrm>
        </p:spPr>
        <p:txBody>
          <a:bodyPr vert="horz" lIns="68580" tIns="34290" rIns="68580" bIns="34290" rtlCol="0" anchor="ctr">
            <a:noAutofit/>
          </a:bodyPr>
          <a:lstStyle>
            <a:lvl1pPr>
              <a:defRPr lang="zh-CN" altLang="en-US" sz="4400" dirty="0">
                <a:solidFill>
                  <a:schemeClr val="accent1"/>
                </a:solidFill>
                <a:latin typeface="+mj-ea"/>
                <a:ea typeface="+mj-ea"/>
                <a:cs typeface="+mn-cs"/>
              </a:defRPr>
            </a:lvl1pPr>
          </a:lstStyle>
          <a:p>
            <a:pPr marL="0" lvl="0"/>
            <a:r>
              <a:rPr lang="zh-CN" altLang="en-US" dirty="0"/>
              <a:t>单击此处编辑标题样式</a:t>
            </a:r>
          </a:p>
        </p:txBody>
      </p:sp>
      <p:sp>
        <p:nvSpPr>
          <p:cNvPr id="3" name="副标题 2"/>
          <p:cNvSpPr>
            <a:spLocks noGrp="1"/>
          </p:cNvSpPr>
          <p:nvPr>
            <p:ph type="subTitle" idx="1" hasCustomPrompt="1"/>
          </p:nvPr>
        </p:nvSpPr>
        <p:spPr>
          <a:xfrm>
            <a:off x="2823242" y="3194231"/>
            <a:ext cx="1324183" cy="1424724"/>
          </a:xfrm>
          <a:noFill/>
          <a:ln w="57150" cmpd="thickThin">
            <a:noFill/>
          </a:ln>
        </p:spPr>
        <p:txBody>
          <a:bodyPr vert="horz" wrap="none" lIns="0" tIns="0" rIns="0" bIns="0" rtlCol="0" anchor="ctr" anchorCtr="1">
            <a:noAutofit/>
          </a:bodyPr>
          <a:lstStyle>
            <a:lvl1pPr>
              <a:defRPr lang="zh-CN" altLang="en-US" sz="8800" dirty="0">
                <a:solidFill>
                  <a:schemeClr val="accent1"/>
                </a:solidFill>
                <a:latin typeface="+mj-ea"/>
                <a:ea typeface="+mj-ea"/>
              </a:defRPr>
            </a:lvl1pPr>
          </a:lstStyle>
          <a:p>
            <a:pPr lvl="0" defTabSz="913765">
              <a:lnSpc>
                <a:spcPct val="100000"/>
              </a:lnSpc>
            </a:pPr>
            <a:r>
              <a:rPr lang="en-US" altLang="zh-CN" dirty="0"/>
              <a:t>5</a:t>
            </a:r>
            <a:endParaRPr lang="zh-CN" altLang="en-US" dirty="0"/>
          </a:p>
        </p:txBody>
      </p:sp>
      <p:sp>
        <p:nvSpPr>
          <p:cNvPr id="4" name="日期占位符 3"/>
          <p:cNvSpPr>
            <a:spLocks noGrp="1"/>
          </p:cNvSpPr>
          <p:nvPr>
            <p:ph type="dt" sz="half" idx="10"/>
          </p:nvPr>
        </p:nvSpPr>
        <p:spPr/>
        <p:txBody>
          <a:bodyPr/>
          <a:lstStyle/>
          <a:p>
            <a:fld id="{05D1FC98-4508-4D04-BD76-708B9F14A23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9B939DA2-3E74-4B65-919F-AFBC4A00B5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par>
                                <p:cTn id="19" presetID="23" presetClass="entr" presetSubtype="28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4/3*#ppt_w"/>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build="p">
        <p:tmplLst>
          <p:tmpl lvl="1">
            <p:tnLst>
              <p:par>
                <p:cTn presetID="23" presetClass="entr" presetSubtype="28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4/3*#ppt_w"/>
                          </p:val>
                        </p:tav>
                        <p:tav tm="100000">
                          <p:val>
                            <p:strVal val="#ppt_w"/>
                          </p:val>
                        </p:tav>
                      </p:tavLst>
                    </p:anim>
                    <p:anim calcmode="lin" valueType="num">
                      <p:cBhvr>
                        <p:cTn dur="1000" fill="hold"/>
                        <p:tgtEl>
                          <p:spTgt spid="3"/>
                        </p:tgtEl>
                        <p:attrNameLst>
                          <p:attrName>ppt_h</p:attrName>
                        </p:attrNameLst>
                      </p:cBhvr>
                      <p:tavLst>
                        <p:tav tm="0">
                          <p:val>
                            <p:strVal val="4/3*#ppt_h"/>
                          </p:val>
                        </p:tav>
                        <p:tav tm="100000">
                          <p:val>
                            <p:strVal val="#ppt_h"/>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00D9F-D03D-4641-AD78-BE589A06D561}" type="datetimeFigureOut">
              <a:rPr lang="zh-CN" altLang="en-US" smtClean="0"/>
              <a:t>2021/1/19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AD65B-B901-4DA4-AB81-77285F77A2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fld id="{05D1FC98-4508-4D04-BD76-708B9F14A230}" type="datetimeFigureOut">
              <a:rPr lang="zh-CN" altLang="en-US" smtClean="0"/>
              <a:t>2021/1/19</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9B939DA2-3E74-4B65-919F-AFBC4A00B5C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65"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39183"/>
            <a:ext cx="12192000" cy="2718816"/>
          </a:xfrm>
          <a:prstGeom prst="rect">
            <a:avLst/>
          </a:prstGeom>
        </p:spPr>
      </p:pic>
      <p:pic>
        <p:nvPicPr>
          <p:cNvPr id="14" name="图片 13" descr="1"/>
          <p:cNvPicPr>
            <a:picLocks noChangeAspect="1"/>
          </p:cNvPicPr>
          <p:nvPr/>
        </p:nvPicPr>
        <p:blipFill>
          <a:blip r:embed="rId4"/>
          <a:srcRect l="74331" b="22925"/>
          <a:stretch>
            <a:fillRect/>
          </a:stretch>
        </p:blipFill>
        <p:spPr>
          <a:xfrm>
            <a:off x="9049385" y="-158115"/>
            <a:ext cx="3056890" cy="2059940"/>
          </a:xfrm>
          <a:prstGeom prst="rect">
            <a:avLst/>
          </a:prstGeom>
        </p:spPr>
      </p:pic>
      <p:sp>
        <p:nvSpPr>
          <p:cNvPr id="48" name="TextBox 47"/>
          <p:cNvSpPr txBox="1"/>
          <p:nvPr/>
        </p:nvSpPr>
        <p:spPr>
          <a:xfrm>
            <a:off x="4818698" y="3702050"/>
            <a:ext cx="2468880" cy="830997"/>
          </a:xfrm>
          <a:prstGeom prst="rect">
            <a:avLst/>
          </a:prstGeom>
          <a:noFill/>
          <a:effectLst/>
        </p:spPr>
        <p:txBody>
          <a:bodyPr wrap="square" rtlCol="0">
            <a:spAutoFit/>
          </a:bodyPr>
          <a:lstStyle/>
          <a:p>
            <a:pPr algn="dist"/>
            <a:r>
              <a:rPr lang="zh-CN" altLang="en-US" sz="2400" b="1">
                <a:solidFill>
                  <a:srgbClr val="C00000"/>
                </a:solidFill>
                <a:latin typeface="Arial" panose="020B0604020202020204" pitchFamily="34" charset="0"/>
                <a:ea typeface="微软雅黑" panose="020B0503020204020204" pitchFamily="34" charset="-122"/>
                <a:sym typeface="Arial" panose="020B0604020202020204" pitchFamily="34" charset="0"/>
              </a:rPr>
              <a:t>汇报人：喜爱</a:t>
            </a:r>
            <a:r>
              <a:rPr lang="en-US" altLang="zh-CN" sz="2400" b="1">
                <a:solidFill>
                  <a:srgbClr val="C00000"/>
                </a:solidFill>
                <a:latin typeface="Arial" panose="020B0604020202020204" pitchFamily="34" charset="0"/>
                <a:ea typeface="微软雅黑" panose="020B0503020204020204" pitchFamily="34" charset="-122"/>
                <a:sym typeface="Arial" panose="020B0604020202020204" pitchFamily="34" charset="0"/>
              </a:rPr>
              <a:t>PPT</a:t>
            </a:r>
            <a:endPar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2689225" y="770255"/>
            <a:ext cx="6699250" cy="2893060"/>
            <a:chOff x="2689225" y="770255"/>
            <a:chExt cx="6699250" cy="2893060"/>
          </a:xfrm>
        </p:grpSpPr>
        <p:cxnSp>
          <p:nvCxnSpPr>
            <p:cNvPr id="17" name="直接连接符 16"/>
            <p:cNvCxnSpPr/>
            <p:nvPr/>
          </p:nvCxnSpPr>
          <p:spPr>
            <a:xfrm flipV="1">
              <a:off x="2689225" y="2469515"/>
              <a:ext cx="6699250" cy="501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9" name=" 219"/>
            <p:cNvSpPr/>
            <p:nvPr/>
          </p:nvSpPr>
          <p:spPr>
            <a:xfrm>
              <a:off x="4349750" y="2256155"/>
              <a:ext cx="3406140" cy="47688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9" name="直接连接符 18"/>
            <p:cNvCxnSpPr/>
            <p:nvPr/>
          </p:nvCxnSpPr>
          <p:spPr>
            <a:xfrm flipV="1">
              <a:off x="2717483" y="3641090"/>
              <a:ext cx="6670675" cy="222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717800" y="2760980"/>
              <a:ext cx="6670675" cy="860425"/>
            </a:xfrm>
            <a:prstGeom prst="rect">
              <a:avLst/>
            </a:prstGeom>
          </p:spPr>
          <p:txBody>
            <a:bodyPr wrap="square">
              <a:spAutoFit/>
            </a:bodyPr>
            <a:lstStyle/>
            <a:p>
              <a:pPr algn="dist"/>
              <a:r>
                <a:rPr lang="zh-CN" altLang="en-US" sz="50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党组织建设工作汇报</a:t>
              </a:r>
            </a:p>
          </p:txBody>
        </p:sp>
        <p:sp>
          <p:nvSpPr>
            <p:cNvPr id="21" name="TextBox 47"/>
            <p:cNvSpPr txBox="1"/>
            <p:nvPr/>
          </p:nvSpPr>
          <p:spPr>
            <a:xfrm>
              <a:off x="4818698" y="2277050"/>
              <a:ext cx="2937192" cy="400110"/>
            </a:xfrm>
            <a:prstGeom prst="rect">
              <a:avLst/>
            </a:prstGeom>
            <a:noFill/>
            <a:effectLst/>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抓基层 强基础 谋长远</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4" name="图片 2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77815" y="770255"/>
              <a:ext cx="1341120" cy="1302385"/>
            </a:xfrm>
            <a:prstGeom prst="rect">
              <a:avLst/>
            </a:prstGeom>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810" y="4368165"/>
            <a:ext cx="12357735" cy="2489835"/>
          </a:xfrm>
          <a:prstGeom prst="rect">
            <a:avLst/>
          </a:prstGeom>
        </p:spPr>
      </p:pic>
      <p:sp>
        <p:nvSpPr>
          <p:cNvPr id="2" name="文本框 1"/>
          <p:cNvSpPr txBox="1"/>
          <p:nvPr/>
        </p:nvSpPr>
        <p:spPr>
          <a:xfrm>
            <a:off x="4545495" y="4369096"/>
            <a:ext cx="3697358" cy="460375"/>
          </a:xfrm>
          <a:prstGeom prst="rect">
            <a:avLst/>
          </a:prstGeom>
          <a:noFill/>
        </p:spPr>
        <p:txBody>
          <a:bodyPr wrap="square" rtlCol="0">
            <a:spAutoFit/>
          </a:bodyPr>
          <a:lstStyle/>
          <a:p>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时间：</a:t>
            </a:r>
            <a:r>
              <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2021</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年</a:t>
            </a:r>
            <a:r>
              <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X</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月</a:t>
            </a:r>
            <a:r>
              <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X</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
        <p15:prstTrans prst="pageCurlDouble"/>
        <p:sndAc>
          <p:endSnd/>
        </p:sndAc>
      </p:transition>
    </mc:Choice>
    <mc:Fallback xmlns="">
      <p:transition spd="slow" advClick="0"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ppt_x"/>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85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anim calcmode="lin" valueType="num">
                                      <p:cBhvr>
                                        <p:cTn id="18" dur="300" fill="hold"/>
                                        <p:tgtEl>
                                          <p:spTgt spid="15"/>
                                        </p:tgtEl>
                                        <p:attrNameLst>
                                          <p:attrName>ppt_x</p:attrName>
                                        </p:attrNameLst>
                                      </p:cBhvr>
                                      <p:tavLst>
                                        <p:tav tm="0">
                                          <p:val>
                                            <p:strVal val="#ppt_x"/>
                                          </p:val>
                                        </p:tav>
                                        <p:tav tm="100000">
                                          <p:val>
                                            <p:strVal val="#ppt_x"/>
                                          </p:val>
                                        </p:tav>
                                      </p:tavLst>
                                    </p:anim>
                                    <p:anim calcmode="lin" valueType="num">
                                      <p:cBhvr>
                                        <p:cTn id="19" dur="3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150"/>
                            </p:stCondLst>
                            <p:childTnLst>
                              <p:par>
                                <p:cTn id="21" presetID="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p:nvPr/>
        </p:nvSpPr>
        <p:spPr>
          <a:xfrm>
            <a:off x="1769565" y="260649"/>
            <a:ext cx="8070851" cy="502766"/>
          </a:xfrm>
          <a:prstGeom prst="rect">
            <a:avLst/>
          </a:prstGeom>
          <a:noFill/>
        </p:spPr>
        <p:txBody>
          <a:bodyPr wrap="square" lIns="91440" tIns="45720" rIns="91440" bIns="45720" rtlCol="0">
            <a:spAutoFit/>
          </a:bodyPr>
          <a:lstStyle/>
          <a:p>
            <a:r>
              <a:rPr lang="zh-CN" altLang="en-US" sz="2665" b="1" dirty="0">
                <a:solidFill>
                  <a:schemeClr val="bg1"/>
                </a:solidFill>
                <a:latin typeface="Arial" panose="020B0604020202020204" pitchFamily="34" charset="0"/>
                <a:ea typeface="微软雅黑" panose="020B0503020204020204" pitchFamily="34" charset="-122"/>
                <a:sym typeface="Arial" panose="020B0604020202020204" pitchFamily="34" charset="0"/>
              </a:rPr>
              <a:t>牢记党员身份是党的优良传统是战斗力的重要保障</a:t>
            </a:r>
          </a:p>
        </p:txBody>
      </p:sp>
      <p:sp>
        <p:nvSpPr>
          <p:cNvPr id="14" name="矩形 13"/>
          <p:cNvSpPr/>
          <p:nvPr/>
        </p:nvSpPr>
        <p:spPr>
          <a:xfrm>
            <a:off x="1943538" y="1138909"/>
            <a:ext cx="8304923" cy="3786421"/>
          </a:xfrm>
          <a:prstGeom prst="rect">
            <a:avLst/>
          </a:prstGeom>
        </p:spPr>
        <p:txBody>
          <a:bodyPr wrap="square" lIns="91440" tIns="45720" rIns="91440" bIns="45720">
            <a:spAutoFit/>
          </a:bodyPr>
          <a:lstStyle/>
          <a:p>
            <a:pPr algn="just">
              <a:lnSpc>
                <a:spcPct val="150000"/>
              </a:lnSpc>
              <a:buClr>
                <a:srgbClr val="C00000"/>
              </a:buClr>
            </a:pPr>
            <a:r>
              <a:rPr lang="zh-CN" altLang="en-US" sz="2665" b="1" dirty="0">
                <a:solidFill>
                  <a:srgbClr val="E2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双击替换内容双击替换内容双击替换内容双击替换内容双击替换内容双击替换内容双击替换内容双击替换内容</a:t>
            </a:r>
            <a:endParaRPr lang="en-US" altLang="zh-CN" sz="2665" b="1" dirty="0">
              <a:solidFill>
                <a:srgbClr val="E2000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Clr>
                <a:srgbClr val="C00000"/>
              </a:buClr>
            </a:pPr>
            <a:endParaRPr lang="en-US" altLang="zh-CN" sz="2665" b="1" dirty="0">
              <a:solidFill>
                <a:srgbClr val="E2000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Clr>
                <a:srgbClr val="C00000"/>
              </a:buClr>
            </a:pPr>
            <a:endParaRPr lang="en-US" altLang="zh-CN" sz="2665" b="1" dirty="0">
              <a:solidFill>
                <a:srgbClr val="E2000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Clr>
                <a:srgbClr val="C00000"/>
              </a:buClr>
            </a:pPr>
            <a:endParaRPr lang="en-US" altLang="zh-CN" sz="2665" b="1" dirty="0">
              <a:solidFill>
                <a:srgbClr val="E20000"/>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Clr>
                <a:srgbClr val="C00000"/>
              </a:buClr>
            </a:pPr>
            <a:endParaRPr lang="zh-CN" altLang="en-US" sz="2665" b="1" dirty="0">
              <a:solidFill>
                <a:srgbClr val="E2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88" r="388" b="7749"/>
          <a:stretch>
            <a:fillRect/>
          </a:stretch>
        </p:blipFill>
        <p:spPr>
          <a:xfrm>
            <a:off x="0" y="3747402"/>
            <a:ext cx="12192000" cy="3110599"/>
          </a:xfrm>
          <a:prstGeom prst="rect">
            <a:avLst/>
          </a:prstGeom>
        </p:spPr>
      </p:pic>
      <p:sp>
        <p:nvSpPr>
          <p:cNvPr id="2" name="矩形 1"/>
          <p:cNvSpPr/>
          <p:nvPr/>
        </p:nvSpPr>
        <p:spPr>
          <a:xfrm>
            <a:off x="404975" y="260649"/>
            <a:ext cx="5827236" cy="707886"/>
          </a:xfrm>
          <a:prstGeom prst="rect">
            <a:avLst/>
          </a:prstGeom>
        </p:spPr>
        <p:txBody>
          <a:bodyPr wrap="none">
            <a:spAutoFit/>
          </a:bodyPr>
          <a:lstStyle/>
          <a:p>
            <a:r>
              <a:rPr lang="zh-CN" altLang="en-US" sz="4000" dirty="0">
                <a:solidFill>
                  <a:srgbClr val="C00000"/>
                </a:solidFill>
                <a:latin typeface="Arial" panose="020B0604020202020204" pitchFamily="34" charset="0"/>
                <a:ea typeface="微软雅黑" panose="020B0503020204020204" pitchFamily="34" charset="-122"/>
                <a:sym typeface="Arial" panose="020B0604020202020204" pitchFamily="34" charset="0"/>
              </a:rPr>
              <a:t>强力整顿软弱涣散党组织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14"/>
                                        </p:tgtEl>
                                        <p:attrNameLst>
                                          <p:attrName>style.visibility</p:attrName>
                                        </p:attrNameLst>
                                      </p:cBhvr>
                                      <p:to>
                                        <p:strVal val="visible"/>
                                      </p:to>
                                    </p:set>
                                    <p:animEffect transition="in" filter="wipe(left)">
                                      <p:cBhvr>
                                        <p:cTn id="7"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7"/>
          <p:cNvSpPr>
            <a:spLocks noGrp="1"/>
          </p:cNvSpPr>
          <p:nvPr>
            <p:ph type="ctrTitle"/>
          </p:nvPr>
        </p:nvSpPr>
        <p:spPr>
          <a:xfrm>
            <a:off x="2866025" y="3786188"/>
            <a:ext cx="7465331" cy="477734"/>
          </a:xfrm>
        </p:spPr>
        <p:txBody>
          <a:bodyPr/>
          <a:lstStyle/>
          <a:p>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建强骨干队伍 提升内部活力</a:t>
            </a: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副标题 1"/>
          <p:cNvSpPr>
            <a:spLocks noGrp="1"/>
          </p:cNvSpPr>
          <p:nvPr>
            <p:ph type="subTitle" idx="1"/>
          </p:nvPr>
        </p:nvSpPr>
        <p:spPr>
          <a:xfrm>
            <a:off x="1799655" y="3099231"/>
            <a:ext cx="1324183" cy="1424724"/>
          </a:xfrm>
        </p:spPr>
        <p:txBody>
          <a:bodyPr/>
          <a:lstStyle/>
          <a:p>
            <a:r>
              <a:rPr lang="en-US" altLang="zh-CN" dirty="0">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transition>
    </mc:Choice>
    <mc:Fallback xmlns="">
      <p:transition spd="slow" advTm="1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93091" y="2813265"/>
            <a:ext cx="4443654" cy="324328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8136417" y="2813265"/>
            <a:ext cx="3341706" cy="324328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8755822" y="4291353"/>
            <a:ext cx="2577867" cy="701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3565586" y="3971477"/>
            <a:ext cx="4098664" cy="1890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a:t>
            </a:r>
            <a:endParaRPr lang="en-US" altLang="zh-CN" sz="1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4816464" y="1955630"/>
            <a:ext cx="1596909" cy="1596909"/>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4991774" y="2153920"/>
            <a:ext cx="1246289" cy="1200329"/>
          </a:xfrm>
          <a:prstGeom prst="rect">
            <a:avLst/>
          </a:prstGeom>
          <a:noFill/>
        </p:spPr>
        <p:txBody>
          <a:bodyPr wrap="square" rtlCol="0">
            <a:spAutoFit/>
          </a:bodyPr>
          <a:lstStyle/>
          <a:p>
            <a:pPr algn="ctr"/>
            <a:r>
              <a:rPr lang="zh-CN" altLang="en-US" sz="3600" b="1" dirty="0">
                <a:solidFill>
                  <a:srgbClr val="FDEDAA"/>
                </a:solidFill>
                <a:latin typeface="Arial" panose="020B0604020202020204" pitchFamily="34" charset="0"/>
                <a:ea typeface="微软雅黑" panose="020B0503020204020204" pitchFamily="34" charset="-122"/>
                <a:sym typeface="Arial" panose="020B0604020202020204" pitchFamily="34" charset="0"/>
              </a:rPr>
              <a:t>主要内容</a:t>
            </a:r>
          </a:p>
        </p:txBody>
      </p:sp>
      <p:sp>
        <p:nvSpPr>
          <p:cNvPr id="8" name="椭圆 7"/>
          <p:cNvSpPr/>
          <p:nvPr/>
        </p:nvSpPr>
        <p:spPr>
          <a:xfrm>
            <a:off x="9008816" y="1955630"/>
            <a:ext cx="1596909" cy="1596909"/>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9184126" y="2153920"/>
            <a:ext cx="1246289" cy="1200329"/>
          </a:xfrm>
          <a:prstGeom prst="rect">
            <a:avLst/>
          </a:prstGeom>
          <a:noFill/>
        </p:spPr>
        <p:txBody>
          <a:bodyPr wrap="square" rtlCol="0">
            <a:spAutoFit/>
          </a:bodyPr>
          <a:lstStyle/>
          <a:p>
            <a:pPr algn="ctr"/>
            <a:r>
              <a:rPr lang="zh-CN" altLang="en-US" sz="3600" b="1" dirty="0">
                <a:solidFill>
                  <a:srgbClr val="FDEDAA"/>
                </a:solidFill>
                <a:latin typeface="Arial" panose="020B0604020202020204" pitchFamily="34" charset="0"/>
                <a:ea typeface="微软雅黑" panose="020B0503020204020204" pitchFamily="34" charset="-122"/>
                <a:sym typeface="Arial" panose="020B0604020202020204" pitchFamily="34" charset="0"/>
              </a:rPr>
              <a:t>主要内容</a:t>
            </a:r>
          </a:p>
        </p:txBody>
      </p:sp>
      <p:sp>
        <p:nvSpPr>
          <p:cNvPr id="11" name="文本框 10"/>
          <p:cNvSpPr txBox="1"/>
          <p:nvPr/>
        </p:nvSpPr>
        <p:spPr>
          <a:xfrm>
            <a:off x="574851" y="951917"/>
            <a:ext cx="5109091" cy="584775"/>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dirty="0">
                <a:latin typeface="Arial" panose="020B0604020202020204" pitchFamily="34" charset="0"/>
                <a:ea typeface="微软雅黑" panose="020B0503020204020204" pitchFamily="34" charset="-122"/>
                <a:sym typeface="Arial" panose="020B0604020202020204" pitchFamily="34" charset="0"/>
              </a:rPr>
              <a:t>进一步加强带头人队伍建设</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23" y="3927855"/>
            <a:ext cx="2950696" cy="29301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
        <p15:prstTrans prst="peelOff"/>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500"/>
                            </p:stCondLst>
                            <p:childTnLst>
                              <p:par>
                                <p:cTn id="39" presetID="21" presetClass="entr" presetSubtype="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2000"/>
                                        <p:tgtEl>
                                          <p:spTgt spid="3"/>
                                        </p:tgtEl>
                                      </p:cBhvr>
                                    </p:animEffect>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animBg="1"/>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450" y="3513491"/>
            <a:ext cx="6776460" cy="2200600"/>
          </a:xfrm>
          <a:prstGeom prst="rect">
            <a:avLst/>
          </a:prstGeom>
        </p:spPr>
        <p:txBody>
          <a:bodyPr wrap="square" lIns="121917" tIns="60959" rIns="121917" bIns="60959">
            <a:spAutoFit/>
          </a:bodyPr>
          <a:lstStyle/>
          <a:p>
            <a:pPr marL="381000" indent="-381000">
              <a:lnSpc>
                <a:spcPts val="2665"/>
              </a:lnSpc>
              <a:buFont typeface="Wingdings" panose="05000000000000000000" pitchFamily="2" charset="2"/>
              <a:buChar char="Ø"/>
            </a:pPr>
            <a:r>
              <a:rPr lang="zh-CN" altLang="en-US" sz="2400"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双击替换内容双击替换内容双击替换内容双击替换内容</a:t>
            </a:r>
          </a:p>
          <a:p>
            <a:pPr marL="381000" indent="-381000">
              <a:lnSpc>
                <a:spcPts val="2665"/>
              </a:lnSpc>
              <a:buFont typeface="Wingdings" panose="05000000000000000000" pitchFamily="2" charset="2"/>
              <a:buChar char="Ø"/>
            </a:pPr>
            <a:r>
              <a:rPr lang="zh-CN" altLang="en-US" sz="2400"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双击替换内容双击替换内容双击替换内容双击替换内容双击替换内容双击替换内容</a:t>
            </a:r>
            <a:endParaRPr lang="en-US" altLang="zh-CN" sz="2400"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81000" indent="-381000">
              <a:lnSpc>
                <a:spcPts val="2665"/>
              </a:lnSpc>
              <a:buFont typeface="Wingdings" panose="05000000000000000000" pitchFamily="2" charset="2"/>
              <a:buChar char="Ø"/>
            </a:pPr>
            <a:endParaRPr lang="en-US" altLang="zh-CN" sz="2400"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381000" indent="-381000">
              <a:lnSpc>
                <a:spcPts val="2665"/>
              </a:lnSpc>
              <a:buFont typeface="Wingdings" panose="05000000000000000000" pitchFamily="2" charset="2"/>
              <a:buChar char="Ø"/>
            </a:pPr>
            <a:endParaRPr lang="en-US" altLang="zh-CN" sz="2400"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477" y="3053396"/>
            <a:ext cx="4629163" cy="3040945"/>
          </a:xfrm>
          <a:prstGeom prst="rect">
            <a:avLst/>
          </a:prstGeom>
          <a:ln w="38100">
            <a:solidFill>
              <a:srgbClr val="C00000"/>
            </a:solidFill>
          </a:ln>
        </p:spPr>
      </p:pic>
      <p:grpSp>
        <p:nvGrpSpPr>
          <p:cNvPr id="17" name="组合 16"/>
          <p:cNvGrpSpPr/>
          <p:nvPr/>
        </p:nvGrpSpPr>
        <p:grpSpPr>
          <a:xfrm>
            <a:off x="869624" y="2841416"/>
            <a:ext cx="4570470" cy="512023"/>
            <a:chOff x="652218" y="2355726"/>
            <a:chExt cx="3427853" cy="384017"/>
          </a:xfrm>
        </p:grpSpPr>
        <p:sp>
          <p:nvSpPr>
            <p:cNvPr id="13" name="矩形 12"/>
            <p:cNvSpPr/>
            <p:nvPr/>
          </p:nvSpPr>
          <p:spPr>
            <a:xfrm>
              <a:off x="868615" y="2355727"/>
              <a:ext cx="3211456" cy="377074"/>
            </a:xfrm>
            <a:prstGeom prst="rect">
              <a:avLst/>
            </a:prstGeom>
          </p:spPr>
          <p:txBody>
            <a:bodyPr wrap="none">
              <a:spAutoFit/>
            </a:bodyPr>
            <a:lstStyle/>
            <a:p>
              <a:r>
                <a:rPr lang="zh-CN" altLang="en-US" sz="2665"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a:t>
              </a:r>
              <a:endParaRPr lang="en-US" altLang="zh-CN" sz="2665"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652218" y="2355726"/>
              <a:ext cx="175366" cy="384017"/>
            </a:xfrm>
            <a:prstGeom prst="rect">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文本占位符 3"/>
          <p:cNvSpPr>
            <a:spLocks noGrp="1"/>
          </p:cNvSpPr>
          <p:nvPr>
            <p:ph type="body" idx="4294967295"/>
          </p:nvPr>
        </p:nvSpPr>
        <p:spPr>
          <a:xfrm>
            <a:off x="0" y="523875"/>
            <a:ext cx="3254375" cy="469900"/>
          </a:xfrm>
        </p:spPr>
        <p:txBody>
          <a:bodyPr>
            <a:normAutofit lnSpcReduction="10000"/>
          </a:bodyPr>
          <a:lstStyle/>
          <a:p>
            <a:pPr marL="0" indent="0">
              <a:buNone/>
            </a:pPr>
            <a:r>
              <a:rPr lang="zh-CN" altLang="en-US"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充实基层工作力量</a:t>
            </a:r>
            <a:endParaRPr lang="zh-CN" altLang="en-US" sz="28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组合 20"/>
          <p:cNvGrpSpPr/>
          <p:nvPr/>
        </p:nvGrpSpPr>
        <p:grpSpPr>
          <a:xfrm>
            <a:off x="719404" y="1582182"/>
            <a:ext cx="10273141" cy="1231104"/>
            <a:chOff x="539553" y="1203598"/>
            <a:chExt cx="7704856" cy="923328"/>
          </a:xfrm>
        </p:grpSpPr>
        <p:sp>
          <p:nvSpPr>
            <p:cNvPr id="4" name="矩形 3"/>
            <p:cNvSpPr/>
            <p:nvPr/>
          </p:nvSpPr>
          <p:spPr>
            <a:xfrm>
              <a:off x="539553" y="1203598"/>
              <a:ext cx="7704856" cy="923328"/>
            </a:xfrm>
            <a:prstGeom prst="rect">
              <a:avLst/>
            </a:prstGeom>
          </p:spPr>
          <p:txBody>
            <a:bodyPr wrap="square" lIns="121917" tIns="60959" rIns="121917" bIns="60959">
              <a:spAutoFit/>
            </a:bodyPr>
            <a:lstStyle/>
            <a:p>
              <a:pPr>
                <a:lnSpc>
                  <a:spcPct val="150000"/>
                </a:lnSpc>
              </a:pPr>
              <a:r>
                <a:rPr lang="zh-CN" altLang="en-US" sz="2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双击替换内容	双击替换内容双击替换内容</a:t>
              </a:r>
            </a:p>
            <a:p>
              <a:pPr>
                <a:lnSpc>
                  <a:spcPct val="150000"/>
                </a:lnSpc>
              </a:pPr>
              <a:r>
                <a:rPr lang="zh-CN" altLang="en-US" sz="2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双击替换内容	双击替换内容双击替换内容</a:t>
              </a:r>
              <a:endParaRPr lang="en-US" altLang="zh-CN" sz="2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右箭头 18"/>
            <p:cNvSpPr/>
            <p:nvPr/>
          </p:nvSpPr>
          <p:spPr>
            <a:xfrm>
              <a:off x="2349795" y="1329068"/>
              <a:ext cx="276446" cy="1906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右箭头 19"/>
            <p:cNvSpPr/>
            <p:nvPr/>
          </p:nvSpPr>
          <p:spPr>
            <a:xfrm>
              <a:off x="2349795" y="1682107"/>
              <a:ext cx="276446" cy="1906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男人"/>
          <p:cNvSpPr/>
          <p:nvPr/>
        </p:nvSpPr>
        <p:spPr bwMode="auto">
          <a:xfrm>
            <a:off x="7574280" y="1635125"/>
            <a:ext cx="825500" cy="825500"/>
          </a:xfrm>
          <a:custGeom>
            <a:avLst/>
            <a:gdLst>
              <a:gd name="T0" fmla="*/ 416334317 w 5965"/>
              <a:gd name="T1" fmla="*/ 75815881 h 5525"/>
              <a:gd name="T2" fmla="*/ 416538070 w 5965"/>
              <a:gd name="T3" fmla="*/ 102142018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8"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C000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7279640" y="1382395"/>
            <a:ext cx="1414780" cy="14147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7347367" y="2805085"/>
            <a:ext cx="1440144" cy="822960"/>
          </a:xfrm>
          <a:prstGeom prst="rect">
            <a:avLst/>
          </a:prstGeom>
          <a:noFill/>
        </p:spPr>
        <p:txBody>
          <a:bodyPr wrap="square" rtlCol="0">
            <a:spAutoFit/>
          </a:bodyPr>
          <a:lstStyle/>
          <a:p>
            <a:r>
              <a:rPr lang="zh-CN" altLang="en-US" sz="4800" dirty="0">
                <a:solidFill>
                  <a:srgbClr val="C00000"/>
                </a:solidFill>
                <a:latin typeface="Arial" panose="020B0604020202020204" pitchFamily="34" charset="0"/>
                <a:ea typeface="微软雅黑" panose="020B0503020204020204" pitchFamily="34" charset="-122"/>
                <a:sym typeface="Arial" panose="020B0604020202020204" pitchFamily="34" charset="0"/>
              </a:rPr>
              <a:t>内容</a:t>
            </a:r>
          </a:p>
        </p:txBody>
      </p:sp>
      <p:sp>
        <p:nvSpPr>
          <p:cNvPr id="27" name="文本框 26"/>
          <p:cNvSpPr txBox="1"/>
          <p:nvPr/>
        </p:nvSpPr>
        <p:spPr>
          <a:xfrm>
            <a:off x="1188085" y="3710940"/>
            <a:ext cx="3978275" cy="978729"/>
          </a:xfrm>
          <a:prstGeom prst="rect">
            <a:avLst/>
          </a:prstGeom>
          <a:noFill/>
        </p:spPr>
        <p:txBody>
          <a:bodyPr wrap="square" rtlCol="0">
            <a:spAutoFit/>
          </a:bodyPr>
          <a:lstStyle/>
          <a:p>
            <a:pPr>
              <a:lnSpc>
                <a:spcPct val="180000"/>
              </a:lnSpc>
            </a:pPr>
            <a:r>
              <a:rPr lang="zh-CN" altLang="en-US" sz="1600" dirty="0">
                <a:solidFill>
                  <a:srgbClr val="523824"/>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a:t>
            </a:r>
            <a:endParaRPr lang="en-US" altLang="zh-CN" sz="1600" dirty="0">
              <a:solidFill>
                <a:srgbClr val="52382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5203825" y="3841115"/>
            <a:ext cx="6014720" cy="666750"/>
            <a:chOff x="8195" y="6049"/>
            <a:chExt cx="9472" cy="1050"/>
          </a:xfrm>
        </p:grpSpPr>
        <p:sp>
          <p:nvSpPr>
            <p:cNvPr id="2" name="文本框 1"/>
            <p:cNvSpPr txBox="1"/>
            <p:nvPr/>
          </p:nvSpPr>
          <p:spPr>
            <a:xfrm>
              <a:off x="8195" y="6091"/>
              <a:ext cx="9472" cy="1008"/>
            </a:xfrm>
            <a:prstGeom prst="rect">
              <a:avLst/>
            </a:prstGeom>
            <a:noFill/>
          </p:spPr>
          <p:txBody>
            <a:bodyPr wrap="square" rtlCol="0">
              <a:spAutoFit/>
            </a:bodyPr>
            <a:lstStyle/>
            <a:p>
              <a:pPr algn="ct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p:cNvSpPr/>
            <p:nvPr/>
          </p:nvSpPr>
          <p:spPr>
            <a:xfrm>
              <a:off x="8476" y="6049"/>
              <a:ext cx="8909" cy="6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5382260" y="4375785"/>
            <a:ext cx="5656580" cy="405130"/>
            <a:chOff x="8476" y="6891"/>
            <a:chExt cx="8908" cy="638"/>
          </a:xfrm>
        </p:grpSpPr>
        <p:sp>
          <p:nvSpPr>
            <p:cNvPr id="5" name="文本框 4"/>
            <p:cNvSpPr txBox="1"/>
            <p:nvPr/>
          </p:nvSpPr>
          <p:spPr>
            <a:xfrm>
              <a:off x="8876" y="6891"/>
              <a:ext cx="8109" cy="576"/>
            </a:xfrm>
            <a:prstGeom prst="rect">
              <a:avLst/>
            </a:prstGeom>
            <a:noFill/>
          </p:spPr>
          <p:txBody>
            <a:bodyPr wrap="square" rtlCol="0">
              <a:spAutoFit/>
            </a:bodyPr>
            <a:lstStyle/>
            <a:p>
              <a:pPr algn="ct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8476" y="6891"/>
              <a:ext cx="8909" cy="6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5382260" y="4923790"/>
            <a:ext cx="5657215" cy="1200150"/>
            <a:chOff x="8476" y="7754"/>
            <a:chExt cx="8909" cy="1890"/>
          </a:xfrm>
        </p:grpSpPr>
        <p:sp>
          <p:nvSpPr>
            <p:cNvPr id="7" name="文本框 6"/>
            <p:cNvSpPr txBox="1"/>
            <p:nvPr/>
          </p:nvSpPr>
          <p:spPr>
            <a:xfrm>
              <a:off x="8695" y="7754"/>
              <a:ext cx="8472" cy="1890"/>
            </a:xfrm>
            <a:prstGeom prst="rect">
              <a:avLst/>
            </a:prstGeom>
            <a:noFill/>
          </p:spPr>
          <p:txBody>
            <a:bodyPr wrap="square" rtlCol="0">
              <a:spAutoFit/>
            </a:bodyPr>
            <a:lstStyle/>
            <a:p>
              <a:pPr algn="ct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a:off x="8476" y="7754"/>
              <a:ext cx="8909" cy="99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825625" y="1382395"/>
            <a:ext cx="2041588" cy="2066290"/>
            <a:chOff x="2875" y="2177"/>
            <a:chExt cx="2927" cy="3254"/>
          </a:xfrm>
        </p:grpSpPr>
        <p:sp>
          <p:nvSpPr>
            <p:cNvPr id="14" name="竖卷形 13"/>
            <p:cNvSpPr/>
            <p:nvPr/>
          </p:nvSpPr>
          <p:spPr>
            <a:xfrm>
              <a:off x="2875" y="2177"/>
              <a:ext cx="2927" cy="3254"/>
            </a:xfrm>
            <a:prstGeom prst="verticalScroll">
              <a:avLst/>
            </a:prstGeom>
            <a:blipFill rotWithShape="1">
              <a:blip r:embed="rId3"/>
              <a:stretch>
                <a:fillRect/>
              </a:stretch>
            </a:bli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330" y="2541"/>
              <a:ext cx="2018" cy="2617"/>
            </a:xfrm>
            <a:prstGeom prst="rect">
              <a:avLst/>
            </a:prstGeom>
            <a:noFill/>
          </p:spPr>
          <p:txBody>
            <a:bodyPr wrap="square" rtlCol="0">
              <a:spAutoFit/>
            </a:bodyPr>
            <a:lstStyle/>
            <a:p>
              <a:pPr algn="ctr">
                <a:lnSpc>
                  <a:spcPct val="150000"/>
                </a:lnSpc>
              </a:pP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6"/>
          <p:cNvSpPr/>
          <p:nvPr/>
        </p:nvSpPr>
        <p:spPr>
          <a:xfrm>
            <a:off x="1850608" y="381149"/>
            <a:ext cx="7571303" cy="646331"/>
          </a:xfrm>
          <a:prstGeom prst="rect">
            <a:avLst/>
          </a:prstGeom>
        </p:spPr>
        <p:txBody>
          <a:bodyPr wrap="none">
            <a:spAutoFit/>
          </a:bodyPr>
          <a:lstStyle/>
          <a:p>
            <a:r>
              <a:rPr lang="zh-CN" altLang="en-US" sz="3600" dirty="0">
                <a:solidFill>
                  <a:srgbClr val="C00000"/>
                </a:solidFill>
                <a:latin typeface="Arial" panose="020B0604020202020204" pitchFamily="34" charset="0"/>
                <a:ea typeface="微软雅黑" panose="020B0503020204020204" pitchFamily="34" charset="-122"/>
                <a:sym typeface="Arial" panose="020B0604020202020204" pitchFamily="34" charset="0"/>
              </a:rPr>
              <a:t>对下级组织和政权建设作出全面部署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sndAc>
          <p:endSnd/>
        </p:sndAc>
      </p:transition>
    </mc:Choice>
    <mc:Fallback xmlns="">
      <p:transition spd="slow"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3" grpId="0" bldLvl="0" animBg="1"/>
      <p:bldP spid="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7"/>
          <p:cNvSpPr>
            <a:spLocks noGrp="1"/>
          </p:cNvSpPr>
          <p:nvPr>
            <p:ph type="ctrTitle"/>
          </p:nvPr>
        </p:nvSpPr>
        <p:spPr>
          <a:xfrm>
            <a:off x="2866025" y="3300414"/>
            <a:ext cx="7465331" cy="963508"/>
          </a:xfrm>
        </p:spPr>
        <p:txBody>
          <a:bodyPr/>
          <a:lstStyle/>
          <a:p>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统一干部思想 健全制度机制</a:t>
            </a: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副标题 1"/>
          <p:cNvSpPr>
            <a:spLocks noGrp="1"/>
          </p:cNvSpPr>
          <p:nvPr>
            <p:ph type="subTitle" idx="1"/>
          </p:nvPr>
        </p:nvSpPr>
        <p:spPr>
          <a:xfrm>
            <a:off x="1799655" y="3099231"/>
            <a:ext cx="1324183" cy="1424724"/>
          </a:xfrm>
        </p:spPr>
        <p:txBody>
          <a:bodyPr/>
          <a:lstStyle/>
          <a:p>
            <a:r>
              <a:rPr lang="en-US" altLang="zh-CN" dirty="0">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transition>
    </mc:Choice>
    <mc:Fallback xmlns="">
      <p:transition spd="slow" advTm="1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630170" y="2794635"/>
            <a:ext cx="1267460" cy="12674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558290" y="4082415"/>
            <a:ext cx="3411220" cy="457200"/>
          </a:xfrm>
          <a:prstGeom prst="rect">
            <a:avLst/>
          </a:prstGeom>
          <a:noFill/>
        </p:spPr>
        <p:txBody>
          <a:bodyPr wrap="square" rtlCol="0">
            <a:spAutoFit/>
          </a:bodyPr>
          <a:lstStyle/>
          <a:p>
            <a:pPr algn="ctr"/>
            <a:r>
              <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a:t>
            </a:r>
          </a:p>
        </p:txBody>
      </p:sp>
      <p:sp>
        <p:nvSpPr>
          <p:cNvPr id="27" name="文本框 26"/>
          <p:cNvSpPr txBox="1"/>
          <p:nvPr/>
        </p:nvSpPr>
        <p:spPr>
          <a:xfrm>
            <a:off x="1247775" y="1574800"/>
            <a:ext cx="10668635" cy="400110"/>
          </a:xfrm>
          <a:prstGeom prst="rect">
            <a:avLst/>
          </a:prstGeom>
          <a:noFill/>
        </p:spPr>
        <p:txBody>
          <a:bodyPr wrap="square" rtlCol="0">
            <a:spAutoFit/>
          </a:bodyPr>
          <a:lstStyle/>
          <a:p>
            <a:r>
              <a:rPr lang="zh-CN" altLang="en-US" sz="2000" dirty="0">
                <a:solidFill>
                  <a:srgbClr val="523824"/>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sz="2000" dirty="0">
              <a:solidFill>
                <a:srgbClr val="523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握手"/>
          <p:cNvSpPr/>
          <p:nvPr/>
        </p:nvSpPr>
        <p:spPr bwMode="auto">
          <a:xfrm>
            <a:off x="2797493" y="3069908"/>
            <a:ext cx="932815" cy="716915"/>
          </a:xfrm>
          <a:custGeom>
            <a:avLst/>
            <a:gdLst>
              <a:gd name="T0" fmla="*/ 997933 w 2276475"/>
              <a:gd name="T1" fmla="*/ 1269676 h 1854200"/>
              <a:gd name="T2" fmla="*/ 1009889 w 2276475"/>
              <a:gd name="T3" fmla="*/ 1351750 h 1854200"/>
              <a:gd name="T4" fmla="*/ 835331 w 2276475"/>
              <a:gd name="T5" fmla="*/ 1523335 h 1854200"/>
              <a:gd name="T6" fmla="*/ 754028 w 2276475"/>
              <a:gd name="T7" fmla="*/ 1507399 h 1854200"/>
              <a:gd name="T8" fmla="*/ 721880 w 2276475"/>
              <a:gd name="T9" fmla="*/ 1430106 h 1854200"/>
              <a:gd name="T10" fmla="*/ 881029 w 2276475"/>
              <a:gd name="T11" fmla="*/ 1246568 h 1854200"/>
              <a:gd name="T12" fmla="*/ 816466 w 2276475"/>
              <a:gd name="T13" fmla="*/ 1096373 h 1854200"/>
              <a:gd name="T14" fmla="*/ 870136 w 2276475"/>
              <a:gd name="T15" fmla="*/ 1161507 h 1854200"/>
              <a:gd name="T16" fmla="*/ 845161 w 2276475"/>
              <a:gd name="T17" fmla="*/ 1241528 h 1854200"/>
              <a:gd name="T18" fmla="*/ 653598 w 2276475"/>
              <a:gd name="T19" fmla="*/ 1382962 h 1854200"/>
              <a:gd name="T20" fmla="*/ 586112 w 2276475"/>
              <a:gd name="T21" fmla="*/ 1332450 h 1854200"/>
              <a:gd name="T22" fmla="*/ 590629 w 2276475"/>
              <a:gd name="T23" fmla="*/ 1249770 h 1854200"/>
              <a:gd name="T24" fmla="*/ 774222 w 2276475"/>
              <a:gd name="T25" fmla="*/ 1090524 h 1854200"/>
              <a:gd name="T26" fmla="*/ 1453397 w 2276475"/>
              <a:gd name="T27" fmla="*/ 1042897 h 1854200"/>
              <a:gd name="T28" fmla="*/ 1567594 w 2276475"/>
              <a:gd name="T29" fmla="*/ 988687 h 1854200"/>
              <a:gd name="T30" fmla="*/ 1612210 w 2276475"/>
              <a:gd name="T31" fmla="*/ 1042897 h 1854200"/>
              <a:gd name="T32" fmla="*/ 1492172 w 2276475"/>
              <a:gd name="T33" fmla="*/ 1123415 h 1854200"/>
              <a:gd name="T34" fmla="*/ 1445165 w 2276475"/>
              <a:gd name="T35" fmla="*/ 1246981 h 1854200"/>
              <a:gd name="T36" fmla="*/ 1348762 w 2276475"/>
              <a:gd name="T37" fmla="*/ 1331219 h 1854200"/>
              <a:gd name="T38" fmla="*/ 1260061 w 2276475"/>
              <a:gd name="T39" fmla="*/ 1422897 h 1854200"/>
              <a:gd name="T40" fmla="*/ 1177203 w 2276475"/>
              <a:gd name="T41" fmla="*/ 1540352 h 1854200"/>
              <a:gd name="T42" fmla="*/ 1034856 w 2276475"/>
              <a:gd name="T43" fmla="*/ 1530785 h 1854200"/>
              <a:gd name="T44" fmla="*/ 1040433 w 2276475"/>
              <a:gd name="T45" fmla="*/ 1461163 h 1854200"/>
              <a:gd name="T46" fmla="*/ 1133649 w 2276475"/>
              <a:gd name="T47" fmla="*/ 1466211 h 1854200"/>
              <a:gd name="T48" fmla="*/ 1174281 w 2276475"/>
              <a:gd name="T49" fmla="*/ 1410407 h 1854200"/>
              <a:gd name="T50" fmla="*/ 1053977 w 2276475"/>
              <a:gd name="T51" fmla="*/ 1249107 h 1854200"/>
              <a:gd name="T52" fmla="*/ 1120371 w 2276475"/>
              <a:gd name="T53" fmla="*/ 1222799 h 1854200"/>
              <a:gd name="T54" fmla="*/ 1260061 w 2276475"/>
              <a:gd name="T55" fmla="*/ 1306771 h 1854200"/>
              <a:gd name="T56" fmla="*/ 1182515 w 2276475"/>
              <a:gd name="T57" fmla="*/ 1142018 h 1854200"/>
              <a:gd name="T58" fmla="*/ 1192606 w 2276475"/>
              <a:gd name="T59" fmla="*/ 1071330 h 1854200"/>
              <a:gd name="T60" fmla="*/ 1353012 w 2276475"/>
              <a:gd name="T61" fmla="*/ 1181876 h 1854200"/>
              <a:gd name="T62" fmla="*/ 1406126 w 2276475"/>
              <a:gd name="T63" fmla="*/ 1160617 h 1854200"/>
              <a:gd name="T64" fmla="*/ 1287150 w 2276475"/>
              <a:gd name="T65" fmla="*/ 1020309 h 1854200"/>
              <a:gd name="T66" fmla="*/ 1299632 w 2276475"/>
              <a:gd name="T67" fmla="*/ 958925 h 1854200"/>
              <a:gd name="T68" fmla="*/ 684418 w 2276475"/>
              <a:gd name="T69" fmla="*/ 952771 h 1854200"/>
              <a:gd name="T70" fmla="*/ 727726 w 2276475"/>
              <a:gd name="T71" fmla="*/ 1024821 h 1854200"/>
              <a:gd name="T72" fmla="*/ 579205 w 2276475"/>
              <a:gd name="T73" fmla="*/ 1213422 h 1854200"/>
              <a:gd name="T74" fmla="*/ 497372 w 2276475"/>
              <a:gd name="T75" fmla="*/ 1230110 h 1854200"/>
              <a:gd name="T76" fmla="*/ 437592 w 2276475"/>
              <a:gd name="T77" fmla="*/ 1170509 h 1854200"/>
              <a:gd name="T78" fmla="*/ 454330 w 2276475"/>
              <a:gd name="T79" fmla="*/ 1089189 h 1854200"/>
              <a:gd name="T80" fmla="*/ 497292 w 2276475"/>
              <a:gd name="T81" fmla="*/ 786922 h 1854200"/>
              <a:gd name="T82" fmla="*/ 571487 w 2276475"/>
              <a:gd name="T83" fmla="*/ 826799 h 1854200"/>
              <a:gd name="T84" fmla="*/ 579199 w 2276475"/>
              <a:gd name="T85" fmla="*/ 908948 h 1854200"/>
              <a:gd name="T86" fmla="*/ 401823 w 2276475"/>
              <a:gd name="T87" fmla="*/ 1078030 h 1854200"/>
              <a:gd name="T88" fmla="*/ 321246 w 2276475"/>
              <a:gd name="T89" fmla="*/ 1058091 h 1854200"/>
              <a:gd name="T90" fmla="*/ 293057 w 2276475"/>
              <a:gd name="T91" fmla="*/ 979133 h 1854200"/>
              <a:gd name="T92" fmla="*/ 455808 w 2276475"/>
              <a:gd name="T93" fmla="*/ 797290 h 1854200"/>
              <a:gd name="T94" fmla="*/ 383899 w 2276475"/>
              <a:gd name="T95" fmla="*/ 716565 h 1854200"/>
              <a:gd name="T96" fmla="*/ 369256 w 2276475"/>
              <a:gd name="T97" fmla="*/ 785065 h 1854200"/>
              <a:gd name="T98" fmla="*/ 0 w 2276475"/>
              <a:gd name="T99" fmla="*/ 428228 h 1854200"/>
              <a:gd name="T100" fmla="*/ 992885 w 2276475"/>
              <a:gd name="T101" fmla="*/ 138775 h 1854200"/>
              <a:gd name="T102" fmla="*/ 1742929 w 2276475"/>
              <a:gd name="T103" fmla="*/ 624953 h 1854200"/>
              <a:gd name="T104" fmla="*/ 1040444 w 2276475"/>
              <a:gd name="T105" fmla="*/ 471129 h 1854200"/>
              <a:gd name="T106" fmla="*/ 943201 w 2276475"/>
              <a:gd name="T107" fmla="*/ 518684 h 1854200"/>
              <a:gd name="T108" fmla="*/ 859508 w 2276475"/>
              <a:gd name="T109" fmla="*/ 657364 h 1854200"/>
              <a:gd name="T110" fmla="*/ 726397 w 2276475"/>
              <a:gd name="T111" fmla="*/ 703591 h 1854200"/>
              <a:gd name="T112" fmla="*/ 669540 w 2276475"/>
              <a:gd name="T113" fmla="*/ 600511 h 1854200"/>
              <a:gd name="T114" fmla="*/ 799728 w 2276475"/>
              <a:gd name="T115" fmla="*/ 287816 h 1854200"/>
              <a:gd name="T116" fmla="*/ 941872 w 2276475"/>
              <a:gd name="T117" fmla="*/ 140634 h 1854200"/>
              <a:gd name="T118" fmla="*/ 1894118 w 2276475"/>
              <a:gd name="T119" fmla="*/ 357920 h 1854200"/>
              <a:gd name="T120" fmla="*/ 1874478 w 2276475"/>
              <a:gd name="T121" fmla="*/ 459956 h 1854200"/>
              <a:gd name="T122" fmla="*/ 1736198 w 2276475"/>
              <a:gd name="T123" fmla="*/ 510974 h 1854200"/>
              <a:gd name="T124" fmla="*/ 1402841 w 2276475"/>
              <a:gd name="T125" fmla="*/ 103364 h 1854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854200">
                <a:moveTo>
                  <a:pt x="1106805" y="1473200"/>
                </a:moveTo>
                <a:lnTo>
                  <a:pt x="1111885" y="1473835"/>
                </a:lnTo>
                <a:lnTo>
                  <a:pt x="1116965" y="1474152"/>
                </a:lnTo>
                <a:lnTo>
                  <a:pt x="1122045" y="1474469"/>
                </a:lnTo>
                <a:lnTo>
                  <a:pt x="1127442" y="1475103"/>
                </a:lnTo>
                <a:lnTo>
                  <a:pt x="1132522" y="1476372"/>
                </a:lnTo>
                <a:lnTo>
                  <a:pt x="1137285" y="1477641"/>
                </a:lnTo>
                <a:lnTo>
                  <a:pt x="1142365" y="1479227"/>
                </a:lnTo>
                <a:lnTo>
                  <a:pt x="1147127" y="1481130"/>
                </a:lnTo>
                <a:lnTo>
                  <a:pt x="1151572" y="1483034"/>
                </a:lnTo>
                <a:lnTo>
                  <a:pt x="1156335" y="1485254"/>
                </a:lnTo>
                <a:lnTo>
                  <a:pt x="1160780" y="1487792"/>
                </a:lnTo>
                <a:lnTo>
                  <a:pt x="1165542" y="1490964"/>
                </a:lnTo>
                <a:lnTo>
                  <a:pt x="1169987" y="1493819"/>
                </a:lnTo>
                <a:lnTo>
                  <a:pt x="1173797" y="1496991"/>
                </a:lnTo>
                <a:lnTo>
                  <a:pt x="1178242" y="1500163"/>
                </a:lnTo>
                <a:lnTo>
                  <a:pt x="1182052" y="1504287"/>
                </a:lnTo>
                <a:lnTo>
                  <a:pt x="1185862" y="1508411"/>
                </a:lnTo>
                <a:lnTo>
                  <a:pt x="1189355" y="1512217"/>
                </a:lnTo>
                <a:lnTo>
                  <a:pt x="1192530" y="1516341"/>
                </a:lnTo>
                <a:lnTo>
                  <a:pt x="1195705" y="1520782"/>
                </a:lnTo>
                <a:lnTo>
                  <a:pt x="1198245" y="1525540"/>
                </a:lnTo>
                <a:lnTo>
                  <a:pt x="1200785" y="1529664"/>
                </a:lnTo>
                <a:lnTo>
                  <a:pt x="1203325" y="1534422"/>
                </a:lnTo>
                <a:lnTo>
                  <a:pt x="1205230" y="1539181"/>
                </a:lnTo>
                <a:lnTo>
                  <a:pt x="1207135" y="1543939"/>
                </a:lnTo>
                <a:lnTo>
                  <a:pt x="1208722" y="1549014"/>
                </a:lnTo>
                <a:lnTo>
                  <a:pt x="1209992" y="1553772"/>
                </a:lnTo>
                <a:lnTo>
                  <a:pt x="1211262" y="1558848"/>
                </a:lnTo>
                <a:lnTo>
                  <a:pt x="1211897" y="1563923"/>
                </a:lnTo>
                <a:lnTo>
                  <a:pt x="1212532" y="1568999"/>
                </a:lnTo>
                <a:lnTo>
                  <a:pt x="1212850" y="1574074"/>
                </a:lnTo>
                <a:lnTo>
                  <a:pt x="1212850" y="1579467"/>
                </a:lnTo>
                <a:lnTo>
                  <a:pt x="1212850" y="1584542"/>
                </a:lnTo>
                <a:lnTo>
                  <a:pt x="1212215" y="1589618"/>
                </a:lnTo>
                <a:lnTo>
                  <a:pt x="1211897" y="1594693"/>
                </a:lnTo>
                <a:lnTo>
                  <a:pt x="1210627" y="1599451"/>
                </a:lnTo>
                <a:lnTo>
                  <a:pt x="1209675" y="1604527"/>
                </a:lnTo>
                <a:lnTo>
                  <a:pt x="1208087" y="1609602"/>
                </a:lnTo>
                <a:lnTo>
                  <a:pt x="1206817" y="1614360"/>
                </a:lnTo>
                <a:lnTo>
                  <a:pt x="1204912" y="1619436"/>
                </a:lnTo>
                <a:lnTo>
                  <a:pt x="1202690" y="1624194"/>
                </a:lnTo>
                <a:lnTo>
                  <a:pt x="1200467" y="1628952"/>
                </a:lnTo>
                <a:lnTo>
                  <a:pt x="1197927" y="1633076"/>
                </a:lnTo>
                <a:lnTo>
                  <a:pt x="1195070" y="1637517"/>
                </a:lnTo>
                <a:lnTo>
                  <a:pt x="1191895" y="1642275"/>
                </a:lnTo>
                <a:lnTo>
                  <a:pt x="1188402" y="1646399"/>
                </a:lnTo>
                <a:lnTo>
                  <a:pt x="1184910" y="1650523"/>
                </a:lnTo>
                <a:lnTo>
                  <a:pt x="1181100" y="1654646"/>
                </a:lnTo>
                <a:lnTo>
                  <a:pt x="1042987" y="1792317"/>
                </a:lnTo>
                <a:lnTo>
                  <a:pt x="1039495" y="1795806"/>
                </a:lnTo>
                <a:lnTo>
                  <a:pt x="1035050" y="1799613"/>
                </a:lnTo>
                <a:lnTo>
                  <a:pt x="1031240" y="1802785"/>
                </a:lnTo>
                <a:lnTo>
                  <a:pt x="1026795" y="1806274"/>
                </a:lnTo>
                <a:lnTo>
                  <a:pt x="1022032" y="1808812"/>
                </a:lnTo>
                <a:lnTo>
                  <a:pt x="1017587" y="1811667"/>
                </a:lnTo>
                <a:lnTo>
                  <a:pt x="1012825" y="1813887"/>
                </a:lnTo>
                <a:lnTo>
                  <a:pt x="1008062" y="1816108"/>
                </a:lnTo>
                <a:lnTo>
                  <a:pt x="1002982" y="1817694"/>
                </a:lnTo>
                <a:lnTo>
                  <a:pt x="998220" y="1819280"/>
                </a:lnTo>
                <a:lnTo>
                  <a:pt x="993140" y="1820866"/>
                </a:lnTo>
                <a:lnTo>
                  <a:pt x="988060" y="1821818"/>
                </a:lnTo>
                <a:lnTo>
                  <a:pt x="983297" y="1822452"/>
                </a:lnTo>
                <a:lnTo>
                  <a:pt x="978217" y="1823404"/>
                </a:lnTo>
                <a:lnTo>
                  <a:pt x="973137" y="1823721"/>
                </a:lnTo>
                <a:lnTo>
                  <a:pt x="968057" y="1824038"/>
                </a:lnTo>
                <a:lnTo>
                  <a:pt x="962977" y="1823721"/>
                </a:lnTo>
                <a:lnTo>
                  <a:pt x="957897" y="1823404"/>
                </a:lnTo>
                <a:lnTo>
                  <a:pt x="952817" y="1822769"/>
                </a:lnTo>
                <a:lnTo>
                  <a:pt x="947737" y="1822135"/>
                </a:lnTo>
                <a:lnTo>
                  <a:pt x="942657" y="1821183"/>
                </a:lnTo>
                <a:lnTo>
                  <a:pt x="937894" y="1819597"/>
                </a:lnTo>
                <a:lnTo>
                  <a:pt x="932814" y="1818011"/>
                </a:lnTo>
                <a:lnTo>
                  <a:pt x="928052" y="1816425"/>
                </a:lnTo>
                <a:lnTo>
                  <a:pt x="923289" y="1814205"/>
                </a:lnTo>
                <a:lnTo>
                  <a:pt x="918527" y="1811984"/>
                </a:lnTo>
                <a:lnTo>
                  <a:pt x="914082" y="1809446"/>
                </a:lnTo>
                <a:lnTo>
                  <a:pt x="909319" y="1806591"/>
                </a:lnTo>
                <a:lnTo>
                  <a:pt x="904874" y="1803737"/>
                </a:lnTo>
                <a:lnTo>
                  <a:pt x="901064" y="1800247"/>
                </a:lnTo>
                <a:lnTo>
                  <a:pt x="896937" y="1796758"/>
                </a:lnTo>
                <a:lnTo>
                  <a:pt x="892809" y="1792951"/>
                </a:lnTo>
                <a:lnTo>
                  <a:pt x="888999" y="1789145"/>
                </a:lnTo>
                <a:lnTo>
                  <a:pt x="885507" y="1785021"/>
                </a:lnTo>
                <a:lnTo>
                  <a:pt x="882332" y="1780897"/>
                </a:lnTo>
                <a:lnTo>
                  <a:pt x="879157" y="1776773"/>
                </a:lnTo>
                <a:lnTo>
                  <a:pt x="876617" y="1772018"/>
                </a:lnTo>
                <a:lnTo>
                  <a:pt x="874077" y="1767574"/>
                </a:lnTo>
                <a:lnTo>
                  <a:pt x="871854" y="1762816"/>
                </a:lnTo>
                <a:lnTo>
                  <a:pt x="869632" y="1758058"/>
                </a:lnTo>
                <a:lnTo>
                  <a:pt x="867727" y="1753300"/>
                </a:lnTo>
                <a:lnTo>
                  <a:pt x="866457" y="1748224"/>
                </a:lnTo>
                <a:lnTo>
                  <a:pt x="864869" y="1743466"/>
                </a:lnTo>
                <a:lnTo>
                  <a:pt x="863917" y="1738391"/>
                </a:lnTo>
                <a:lnTo>
                  <a:pt x="862964" y="1733315"/>
                </a:lnTo>
                <a:lnTo>
                  <a:pt x="862329" y="1728240"/>
                </a:lnTo>
                <a:lnTo>
                  <a:pt x="862012" y="1723164"/>
                </a:lnTo>
                <a:lnTo>
                  <a:pt x="862012" y="1718089"/>
                </a:lnTo>
                <a:lnTo>
                  <a:pt x="862329" y="1713014"/>
                </a:lnTo>
                <a:lnTo>
                  <a:pt x="862647" y="1707938"/>
                </a:lnTo>
                <a:lnTo>
                  <a:pt x="862964" y="1702863"/>
                </a:lnTo>
                <a:lnTo>
                  <a:pt x="864234" y="1697787"/>
                </a:lnTo>
                <a:lnTo>
                  <a:pt x="865187" y="1693029"/>
                </a:lnTo>
                <a:lnTo>
                  <a:pt x="866774" y="1687954"/>
                </a:lnTo>
                <a:lnTo>
                  <a:pt x="868044" y="1683196"/>
                </a:lnTo>
                <a:lnTo>
                  <a:pt x="869949" y="1678120"/>
                </a:lnTo>
                <a:lnTo>
                  <a:pt x="872172" y="1673362"/>
                </a:lnTo>
                <a:lnTo>
                  <a:pt x="874394" y="1668604"/>
                </a:lnTo>
                <a:lnTo>
                  <a:pt x="876934" y="1664163"/>
                </a:lnTo>
                <a:lnTo>
                  <a:pt x="879792" y="1659404"/>
                </a:lnTo>
                <a:lnTo>
                  <a:pt x="882967" y="1654964"/>
                </a:lnTo>
                <a:lnTo>
                  <a:pt x="886459" y="1651157"/>
                </a:lnTo>
                <a:lnTo>
                  <a:pt x="889634" y="1646716"/>
                </a:lnTo>
                <a:lnTo>
                  <a:pt x="893762" y="1642592"/>
                </a:lnTo>
                <a:lnTo>
                  <a:pt x="1031557" y="1504921"/>
                </a:lnTo>
                <a:lnTo>
                  <a:pt x="1035367" y="1501115"/>
                </a:lnTo>
                <a:lnTo>
                  <a:pt x="1039812" y="1497626"/>
                </a:lnTo>
                <a:lnTo>
                  <a:pt x="1043940" y="1494453"/>
                </a:lnTo>
                <a:lnTo>
                  <a:pt x="1048067" y="1491281"/>
                </a:lnTo>
                <a:lnTo>
                  <a:pt x="1052830" y="1488744"/>
                </a:lnTo>
                <a:lnTo>
                  <a:pt x="1057275" y="1485889"/>
                </a:lnTo>
                <a:lnTo>
                  <a:pt x="1062037" y="1483668"/>
                </a:lnTo>
                <a:lnTo>
                  <a:pt x="1066800" y="1481448"/>
                </a:lnTo>
                <a:lnTo>
                  <a:pt x="1071880" y="1479544"/>
                </a:lnTo>
                <a:lnTo>
                  <a:pt x="1076642" y="1477958"/>
                </a:lnTo>
                <a:lnTo>
                  <a:pt x="1081722" y="1476689"/>
                </a:lnTo>
                <a:lnTo>
                  <a:pt x="1086485" y="1475421"/>
                </a:lnTo>
                <a:lnTo>
                  <a:pt x="1091565" y="1474786"/>
                </a:lnTo>
                <a:lnTo>
                  <a:pt x="1096645" y="1474152"/>
                </a:lnTo>
                <a:lnTo>
                  <a:pt x="1101725" y="1473835"/>
                </a:lnTo>
                <a:lnTo>
                  <a:pt x="1106805" y="1473200"/>
                </a:lnTo>
                <a:close/>
                <a:moveTo>
                  <a:pt x="935355" y="1301750"/>
                </a:moveTo>
                <a:lnTo>
                  <a:pt x="940752" y="1302068"/>
                </a:lnTo>
                <a:lnTo>
                  <a:pt x="945832" y="1302385"/>
                </a:lnTo>
                <a:lnTo>
                  <a:pt x="950912" y="1302703"/>
                </a:lnTo>
                <a:lnTo>
                  <a:pt x="955992" y="1303338"/>
                </a:lnTo>
                <a:lnTo>
                  <a:pt x="961072" y="1304608"/>
                </a:lnTo>
                <a:lnTo>
                  <a:pt x="965835" y="1305878"/>
                </a:lnTo>
                <a:lnTo>
                  <a:pt x="970915" y="1307465"/>
                </a:lnTo>
                <a:lnTo>
                  <a:pt x="975677" y="1309370"/>
                </a:lnTo>
                <a:lnTo>
                  <a:pt x="980440" y="1311593"/>
                </a:lnTo>
                <a:lnTo>
                  <a:pt x="985202" y="1313815"/>
                </a:lnTo>
                <a:lnTo>
                  <a:pt x="989647" y="1316355"/>
                </a:lnTo>
                <a:lnTo>
                  <a:pt x="994092" y="1318895"/>
                </a:lnTo>
                <a:lnTo>
                  <a:pt x="998537" y="1322070"/>
                </a:lnTo>
                <a:lnTo>
                  <a:pt x="1002665" y="1325245"/>
                </a:lnTo>
                <a:lnTo>
                  <a:pt x="1006792" y="1328738"/>
                </a:lnTo>
                <a:lnTo>
                  <a:pt x="1010602" y="1332230"/>
                </a:lnTo>
                <a:lnTo>
                  <a:pt x="1014730" y="1336358"/>
                </a:lnTo>
                <a:lnTo>
                  <a:pt x="1017905" y="1340803"/>
                </a:lnTo>
                <a:lnTo>
                  <a:pt x="1021080" y="1344613"/>
                </a:lnTo>
                <a:lnTo>
                  <a:pt x="1024572" y="1349058"/>
                </a:lnTo>
                <a:lnTo>
                  <a:pt x="1027112" y="1353503"/>
                </a:lnTo>
                <a:lnTo>
                  <a:pt x="1029652" y="1358265"/>
                </a:lnTo>
                <a:lnTo>
                  <a:pt x="1031875" y="1363028"/>
                </a:lnTo>
                <a:lnTo>
                  <a:pt x="1033780" y="1367473"/>
                </a:lnTo>
                <a:lnTo>
                  <a:pt x="1035685" y="1372235"/>
                </a:lnTo>
                <a:lnTo>
                  <a:pt x="1037272" y="1376998"/>
                </a:lnTo>
                <a:lnTo>
                  <a:pt x="1038542" y="1382078"/>
                </a:lnTo>
                <a:lnTo>
                  <a:pt x="1039812" y="1387158"/>
                </a:lnTo>
                <a:lnTo>
                  <a:pt x="1040447" y="1392555"/>
                </a:lnTo>
                <a:lnTo>
                  <a:pt x="1041082" y="1397635"/>
                </a:lnTo>
                <a:lnTo>
                  <a:pt x="1041400" y="1402715"/>
                </a:lnTo>
                <a:lnTo>
                  <a:pt x="1041400" y="1407795"/>
                </a:lnTo>
                <a:lnTo>
                  <a:pt x="1041082" y="1412875"/>
                </a:lnTo>
                <a:lnTo>
                  <a:pt x="1040765" y="1417955"/>
                </a:lnTo>
                <a:lnTo>
                  <a:pt x="1040447" y="1422718"/>
                </a:lnTo>
                <a:lnTo>
                  <a:pt x="1039495" y="1427798"/>
                </a:lnTo>
                <a:lnTo>
                  <a:pt x="1038225" y="1432878"/>
                </a:lnTo>
                <a:lnTo>
                  <a:pt x="1036955" y="1437958"/>
                </a:lnTo>
                <a:lnTo>
                  <a:pt x="1035367" y="1442720"/>
                </a:lnTo>
                <a:lnTo>
                  <a:pt x="1033462" y="1447483"/>
                </a:lnTo>
                <a:lnTo>
                  <a:pt x="1031240" y="1452563"/>
                </a:lnTo>
                <a:lnTo>
                  <a:pt x="1029017" y="1457008"/>
                </a:lnTo>
                <a:lnTo>
                  <a:pt x="1026477" y="1461770"/>
                </a:lnTo>
                <a:lnTo>
                  <a:pt x="1023620" y="1465898"/>
                </a:lnTo>
                <a:lnTo>
                  <a:pt x="1020445" y="1470343"/>
                </a:lnTo>
                <a:lnTo>
                  <a:pt x="1017270" y="1474788"/>
                </a:lnTo>
                <a:lnTo>
                  <a:pt x="1013460" y="1478915"/>
                </a:lnTo>
                <a:lnTo>
                  <a:pt x="1009967" y="1482725"/>
                </a:lnTo>
                <a:lnTo>
                  <a:pt x="871855" y="1620838"/>
                </a:lnTo>
                <a:lnTo>
                  <a:pt x="867727" y="1624966"/>
                </a:lnTo>
                <a:lnTo>
                  <a:pt x="863600" y="1628458"/>
                </a:lnTo>
                <a:lnTo>
                  <a:pt x="859472" y="1631951"/>
                </a:lnTo>
                <a:lnTo>
                  <a:pt x="855027" y="1634808"/>
                </a:lnTo>
                <a:lnTo>
                  <a:pt x="850582" y="1637666"/>
                </a:lnTo>
                <a:lnTo>
                  <a:pt x="845820" y="1640206"/>
                </a:lnTo>
                <a:lnTo>
                  <a:pt x="841057" y="1642428"/>
                </a:lnTo>
                <a:lnTo>
                  <a:pt x="836295" y="1644651"/>
                </a:lnTo>
                <a:lnTo>
                  <a:pt x="831532" y="1646556"/>
                </a:lnTo>
                <a:lnTo>
                  <a:pt x="826770" y="1648143"/>
                </a:lnTo>
                <a:lnTo>
                  <a:pt x="821690" y="1649413"/>
                </a:lnTo>
                <a:lnTo>
                  <a:pt x="816610" y="1650366"/>
                </a:lnTo>
                <a:lnTo>
                  <a:pt x="811530" y="1651636"/>
                </a:lnTo>
                <a:lnTo>
                  <a:pt x="806450" y="1652271"/>
                </a:lnTo>
                <a:lnTo>
                  <a:pt x="801370" y="1652588"/>
                </a:lnTo>
                <a:lnTo>
                  <a:pt x="796290" y="1652588"/>
                </a:lnTo>
                <a:lnTo>
                  <a:pt x="791210" y="1652588"/>
                </a:lnTo>
                <a:lnTo>
                  <a:pt x="786130" y="1652271"/>
                </a:lnTo>
                <a:lnTo>
                  <a:pt x="781050" y="1651636"/>
                </a:lnTo>
                <a:lnTo>
                  <a:pt x="776287" y="1650683"/>
                </a:lnTo>
                <a:lnTo>
                  <a:pt x="771207" y="1649731"/>
                </a:lnTo>
                <a:lnTo>
                  <a:pt x="766127" y="1648143"/>
                </a:lnTo>
                <a:lnTo>
                  <a:pt x="761364" y="1646873"/>
                </a:lnTo>
                <a:lnTo>
                  <a:pt x="756602" y="1644968"/>
                </a:lnTo>
                <a:lnTo>
                  <a:pt x="751839" y="1643063"/>
                </a:lnTo>
                <a:lnTo>
                  <a:pt x="747077" y="1640523"/>
                </a:lnTo>
                <a:lnTo>
                  <a:pt x="742314" y="1637983"/>
                </a:lnTo>
                <a:lnTo>
                  <a:pt x="737869" y="1635443"/>
                </a:lnTo>
                <a:lnTo>
                  <a:pt x="733424" y="1632268"/>
                </a:lnTo>
                <a:lnTo>
                  <a:pt x="729614" y="1628776"/>
                </a:lnTo>
                <a:lnTo>
                  <a:pt x="725169" y="1625601"/>
                </a:lnTo>
                <a:lnTo>
                  <a:pt x="721677" y="1622108"/>
                </a:lnTo>
                <a:lnTo>
                  <a:pt x="717549" y="1617981"/>
                </a:lnTo>
                <a:lnTo>
                  <a:pt x="714374" y="1613536"/>
                </a:lnTo>
                <a:lnTo>
                  <a:pt x="710882" y="1609726"/>
                </a:lnTo>
                <a:lnTo>
                  <a:pt x="707707" y="1605281"/>
                </a:lnTo>
                <a:lnTo>
                  <a:pt x="705167" y="1600836"/>
                </a:lnTo>
                <a:lnTo>
                  <a:pt x="702627" y="1596073"/>
                </a:lnTo>
                <a:lnTo>
                  <a:pt x="700404" y="1591311"/>
                </a:lnTo>
                <a:lnTo>
                  <a:pt x="698182" y="1586548"/>
                </a:lnTo>
                <a:lnTo>
                  <a:pt x="696277" y="1581786"/>
                </a:lnTo>
                <a:lnTo>
                  <a:pt x="695007" y="1576706"/>
                </a:lnTo>
                <a:lnTo>
                  <a:pt x="693419" y="1571943"/>
                </a:lnTo>
                <a:lnTo>
                  <a:pt x="692467" y="1566863"/>
                </a:lnTo>
                <a:lnTo>
                  <a:pt x="691514" y="1561783"/>
                </a:lnTo>
                <a:lnTo>
                  <a:pt x="690879" y="1556703"/>
                </a:lnTo>
                <a:lnTo>
                  <a:pt x="690562" y="1551623"/>
                </a:lnTo>
                <a:lnTo>
                  <a:pt x="690562" y="1546543"/>
                </a:lnTo>
                <a:lnTo>
                  <a:pt x="690879" y="1541463"/>
                </a:lnTo>
                <a:lnTo>
                  <a:pt x="691197" y="1536383"/>
                </a:lnTo>
                <a:lnTo>
                  <a:pt x="691514" y="1531303"/>
                </a:lnTo>
                <a:lnTo>
                  <a:pt x="692784" y="1526540"/>
                </a:lnTo>
                <a:lnTo>
                  <a:pt x="693737" y="1521460"/>
                </a:lnTo>
                <a:lnTo>
                  <a:pt x="695324" y="1516380"/>
                </a:lnTo>
                <a:lnTo>
                  <a:pt x="696912" y="1511618"/>
                </a:lnTo>
                <a:lnTo>
                  <a:pt x="698499" y="1506538"/>
                </a:lnTo>
                <a:lnTo>
                  <a:pt x="700722" y="1501775"/>
                </a:lnTo>
                <a:lnTo>
                  <a:pt x="702944" y="1497013"/>
                </a:lnTo>
                <a:lnTo>
                  <a:pt x="705802" y="1492568"/>
                </a:lnTo>
                <a:lnTo>
                  <a:pt x="708342" y="1487805"/>
                </a:lnTo>
                <a:lnTo>
                  <a:pt x="711834" y="1483360"/>
                </a:lnTo>
                <a:lnTo>
                  <a:pt x="715009" y="1479550"/>
                </a:lnTo>
                <a:lnTo>
                  <a:pt x="718502" y="1475105"/>
                </a:lnTo>
                <a:lnTo>
                  <a:pt x="722312" y="1470978"/>
                </a:lnTo>
                <a:lnTo>
                  <a:pt x="860107" y="1333500"/>
                </a:lnTo>
                <a:lnTo>
                  <a:pt x="863917" y="1329690"/>
                </a:lnTo>
                <a:lnTo>
                  <a:pt x="868362" y="1326198"/>
                </a:lnTo>
                <a:lnTo>
                  <a:pt x="872490" y="1322705"/>
                </a:lnTo>
                <a:lnTo>
                  <a:pt x="876935" y="1319530"/>
                </a:lnTo>
                <a:lnTo>
                  <a:pt x="881697" y="1316990"/>
                </a:lnTo>
                <a:lnTo>
                  <a:pt x="885825" y="1314450"/>
                </a:lnTo>
                <a:lnTo>
                  <a:pt x="890587" y="1311910"/>
                </a:lnTo>
                <a:lnTo>
                  <a:pt x="895350" y="1309688"/>
                </a:lnTo>
                <a:lnTo>
                  <a:pt x="900430" y="1307783"/>
                </a:lnTo>
                <a:lnTo>
                  <a:pt x="905192" y="1306513"/>
                </a:lnTo>
                <a:lnTo>
                  <a:pt x="910272" y="1304925"/>
                </a:lnTo>
                <a:lnTo>
                  <a:pt x="915352" y="1303973"/>
                </a:lnTo>
                <a:lnTo>
                  <a:pt x="920115" y="1303020"/>
                </a:lnTo>
                <a:lnTo>
                  <a:pt x="925195" y="1302385"/>
                </a:lnTo>
                <a:lnTo>
                  <a:pt x="930275" y="1302068"/>
                </a:lnTo>
                <a:lnTo>
                  <a:pt x="935355" y="1301750"/>
                </a:lnTo>
                <a:close/>
                <a:moveTo>
                  <a:pt x="1574640" y="1138237"/>
                </a:moveTo>
                <a:lnTo>
                  <a:pt x="1577813" y="1138872"/>
                </a:lnTo>
                <a:lnTo>
                  <a:pt x="1580670" y="1139189"/>
                </a:lnTo>
                <a:lnTo>
                  <a:pt x="1584161" y="1139824"/>
                </a:lnTo>
                <a:lnTo>
                  <a:pt x="1590190" y="1141728"/>
                </a:lnTo>
                <a:lnTo>
                  <a:pt x="1596538" y="1144267"/>
                </a:lnTo>
                <a:lnTo>
                  <a:pt x="1602567" y="1147758"/>
                </a:lnTo>
                <a:lnTo>
                  <a:pt x="1609232" y="1151884"/>
                </a:lnTo>
                <a:lnTo>
                  <a:pt x="1615896" y="1156644"/>
                </a:lnTo>
                <a:lnTo>
                  <a:pt x="1622244" y="1161722"/>
                </a:lnTo>
                <a:lnTo>
                  <a:pt x="1628908" y="1166799"/>
                </a:lnTo>
                <a:lnTo>
                  <a:pt x="1642237" y="1178542"/>
                </a:lnTo>
                <a:lnTo>
                  <a:pt x="1683177" y="1213451"/>
                </a:lnTo>
                <a:lnTo>
                  <a:pt x="1703805" y="1231223"/>
                </a:lnTo>
                <a:lnTo>
                  <a:pt x="1719990" y="1243918"/>
                </a:lnTo>
                <a:lnTo>
                  <a:pt x="1725068" y="1244870"/>
                </a:lnTo>
                <a:lnTo>
                  <a:pt x="1730781" y="1245505"/>
                </a:lnTo>
                <a:lnTo>
                  <a:pt x="1736810" y="1245505"/>
                </a:lnTo>
                <a:lnTo>
                  <a:pt x="1743158" y="1245505"/>
                </a:lnTo>
                <a:lnTo>
                  <a:pt x="1749822" y="1245187"/>
                </a:lnTo>
                <a:lnTo>
                  <a:pt x="1757121" y="1243918"/>
                </a:lnTo>
                <a:lnTo>
                  <a:pt x="1764421" y="1242648"/>
                </a:lnTo>
                <a:lnTo>
                  <a:pt x="1772037" y="1240427"/>
                </a:lnTo>
                <a:lnTo>
                  <a:pt x="1779971" y="1237888"/>
                </a:lnTo>
                <a:lnTo>
                  <a:pt x="1788540" y="1234080"/>
                </a:lnTo>
                <a:lnTo>
                  <a:pt x="1797109" y="1230271"/>
                </a:lnTo>
                <a:lnTo>
                  <a:pt x="1805995" y="1225194"/>
                </a:lnTo>
                <a:lnTo>
                  <a:pt x="1814563" y="1219164"/>
                </a:lnTo>
                <a:lnTo>
                  <a:pt x="1824084" y="1212182"/>
                </a:lnTo>
                <a:lnTo>
                  <a:pt x="1833287" y="1204248"/>
                </a:lnTo>
                <a:lnTo>
                  <a:pt x="1842808" y="1195362"/>
                </a:lnTo>
                <a:lnTo>
                  <a:pt x="1846616" y="1191871"/>
                </a:lnTo>
                <a:lnTo>
                  <a:pt x="1850742" y="1189015"/>
                </a:lnTo>
                <a:lnTo>
                  <a:pt x="1854868" y="1186476"/>
                </a:lnTo>
                <a:lnTo>
                  <a:pt x="1859628" y="1184254"/>
                </a:lnTo>
                <a:lnTo>
                  <a:pt x="1863754" y="1182985"/>
                </a:lnTo>
                <a:lnTo>
                  <a:pt x="1868514" y="1181398"/>
                </a:lnTo>
                <a:lnTo>
                  <a:pt x="1873275" y="1180763"/>
                </a:lnTo>
                <a:lnTo>
                  <a:pt x="1878035" y="1180763"/>
                </a:lnTo>
                <a:lnTo>
                  <a:pt x="1883113" y="1180763"/>
                </a:lnTo>
                <a:lnTo>
                  <a:pt x="1887873" y="1181398"/>
                </a:lnTo>
                <a:lnTo>
                  <a:pt x="1892633" y="1182985"/>
                </a:lnTo>
                <a:lnTo>
                  <a:pt x="1897076" y="1184254"/>
                </a:lnTo>
                <a:lnTo>
                  <a:pt x="1901837" y="1186476"/>
                </a:lnTo>
                <a:lnTo>
                  <a:pt x="1906280" y="1189015"/>
                </a:lnTo>
                <a:lnTo>
                  <a:pt x="1910088" y="1191871"/>
                </a:lnTo>
                <a:lnTo>
                  <a:pt x="1913896" y="1195679"/>
                </a:lnTo>
                <a:lnTo>
                  <a:pt x="1917387" y="1199170"/>
                </a:lnTo>
                <a:lnTo>
                  <a:pt x="1920244" y="1203296"/>
                </a:lnTo>
                <a:lnTo>
                  <a:pt x="1922782" y="1207739"/>
                </a:lnTo>
                <a:lnTo>
                  <a:pt x="1925004" y="1211865"/>
                </a:lnTo>
                <a:lnTo>
                  <a:pt x="1926591" y="1216625"/>
                </a:lnTo>
                <a:lnTo>
                  <a:pt x="1927543" y="1221385"/>
                </a:lnTo>
                <a:lnTo>
                  <a:pt x="1928495" y="1226146"/>
                </a:lnTo>
                <a:lnTo>
                  <a:pt x="1928812" y="1230906"/>
                </a:lnTo>
                <a:lnTo>
                  <a:pt x="1928495" y="1235984"/>
                </a:lnTo>
                <a:lnTo>
                  <a:pt x="1927543" y="1240744"/>
                </a:lnTo>
                <a:lnTo>
                  <a:pt x="1926591" y="1245505"/>
                </a:lnTo>
                <a:lnTo>
                  <a:pt x="1925004" y="1249948"/>
                </a:lnTo>
                <a:lnTo>
                  <a:pt x="1922782" y="1254708"/>
                </a:lnTo>
                <a:lnTo>
                  <a:pt x="1920244" y="1258834"/>
                </a:lnTo>
                <a:lnTo>
                  <a:pt x="1917387" y="1262959"/>
                </a:lnTo>
                <a:lnTo>
                  <a:pt x="1913896" y="1266768"/>
                </a:lnTo>
                <a:lnTo>
                  <a:pt x="1904693" y="1275336"/>
                </a:lnTo>
                <a:lnTo>
                  <a:pt x="1895490" y="1283588"/>
                </a:lnTo>
                <a:lnTo>
                  <a:pt x="1886604" y="1291522"/>
                </a:lnTo>
                <a:lnTo>
                  <a:pt x="1877400" y="1298186"/>
                </a:lnTo>
                <a:lnTo>
                  <a:pt x="1868514" y="1304534"/>
                </a:lnTo>
                <a:lnTo>
                  <a:pt x="1859628" y="1310246"/>
                </a:lnTo>
                <a:lnTo>
                  <a:pt x="1850425" y="1315641"/>
                </a:lnTo>
                <a:lnTo>
                  <a:pt x="1841539" y="1320401"/>
                </a:lnTo>
                <a:lnTo>
                  <a:pt x="1832970" y="1324845"/>
                </a:lnTo>
                <a:lnTo>
                  <a:pt x="1824401" y="1328653"/>
                </a:lnTo>
                <a:lnTo>
                  <a:pt x="1815833" y="1332144"/>
                </a:lnTo>
                <a:lnTo>
                  <a:pt x="1807264" y="1335000"/>
                </a:lnTo>
                <a:lnTo>
                  <a:pt x="1799013" y="1337539"/>
                </a:lnTo>
                <a:lnTo>
                  <a:pt x="1791079" y="1339760"/>
                </a:lnTo>
                <a:lnTo>
                  <a:pt x="1783145" y="1341665"/>
                </a:lnTo>
                <a:lnTo>
                  <a:pt x="1775211" y="1343251"/>
                </a:lnTo>
                <a:lnTo>
                  <a:pt x="1777750" y="1352137"/>
                </a:lnTo>
                <a:lnTo>
                  <a:pt x="1779654" y="1361341"/>
                </a:lnTo>
                <a:lnTo>
                  <a:pt x="1781241" y="1370227"/>
                </a:lnTo>
                <a:lnTo>
                  <a:pt x="1781875" y="1378796"/>
                </a:lnTo>
                <a:lnTo>
                  <a:pt x="1781875" y="1387682"/>
                </a:lnTo>
                <a:lnTo>
                  <a:pt x="1781558" y="1396250"/>
                </a:lnTo>
                <a:lnTo>
                  <a:pt x="1780606" y="1404819"/>
                </a:lnTo>
                <a:lnTo>
                  <a:pt x="1779019" y="1413070"/>
                </a:lnTo>
                <a:lnTo>
                  <a:pt x="1776798" y="1421322"/>
                </a:lnTo>
                <a:lnTo>
                  <a:pt x="1773941" y="1429573"/>
                </a:lnTo>
                <a:lnTo>
                  <a:pt x="1770133" y="1437507"/>
                </a:lnTo>
                <a:lnTo>
                  <a:pt x="1766325" y="1445124"/>
                </a:lnTo>
                <a:lnTo>
                  <a:pt x="1761882" y="1452740"/>
                </a:lnTo>
                <a:lnTo>
                  <a:pt x="1756487" y="1460040"/>
                </a:lnTo>
                <a:lnTo>
                  <a:pt x="1750457" y="1467022"/>
                </a:lnTo>
                <a:lnTo>
                  <a:pt x="1744427" y="1474003"/>
                </a:lnTo>
                <a:lnTo>
                  <a:pt x="1738715" y="1479399"/>
                </a:lnTo>
                <a:lnTo>
                  <a:pt x="1732685" y="1484476"/>
                </a:lnTo>
                <a:lnTo>
                  <a:pt x="1726972" y="1489237"/>
                </a:lnTo>
                <a:lnTo>
                  <a:pt x="1720625" y="1493680"/>
                </a:lnTo>
                <a:lnTo>
                  <a:pt x="1714595" y="1497488"/>
                </a:lnTo>
                <a:lnTo>
                  <a:pt x="1708248" y="1501614"/>
                </a:lnTo>
                <a:lnTo>
                  <a:pt x="1701901" y="1504787"/>
                </a:lnTo>
                <a:lnTo>
                  <a:pt x="1695237" y="1507644"/>
                </a:lnTo>
                <a:lnTo>
                  <a:pt x="1688572" y="1510182"/>
                </a:lnTo>
                <a:lnTo>
                  <a:pt x="1682225" y="1512404"/>
                </a:lnTo>
                <a:lnTo>
                  <a:pt x="1675243" y="1514625"/>
                </a:lnTo>
                <a:lnTo>
                  <a:pt x="1668261" y="1516212"/>
                </a:lnTo>
                <a:lnTo>
                  <a:pt x="1661279" y="1517164"/>
                </a:lnTo>
                <a:lnTo>
                  <a:pt x="1654297" y="1518116"/>
                </a:lnTo>
                <a:lnTo>
                  <a:pt x="1647632" y="1518434"/>
                </a:lnTo>
                <a:lnTo>
                  <a:pt x="1640333" y="1518434"/>
                </a:lnTo>
                <a:lnTo>
                  <a:pt x="1638429" y="1528272"/>
                </a:lnTo>
                <a:lnTo>
                  <a:pt x="1635890" y="1538110"/>
                </a:lnTo>
                <a:lnTo>
                  <a:pt x="1632399" y="1548266"/>
                </a:lnTo>
                <a:lnTo>
                  <a:pt x="1628591" y="1558421"/>
                </a:lnTo>
                <a:lnTo>
                  <a:pt x="1623830" y="1568577"/>
                </a:lnTo>
                <a:lnTo>
                  <a:pt x="1618435" y="1579050"/>
                </a:lnTo>
                <a:lnTo>
                  <a:pt x="1611771" y="1589840"/>
                </a:lnTo>
                <a:lnTo>
                  <a:pt x="1604472" y="1600313"/>
                </a:lnTo>
                <a:lnTo>
                  <a:pt x="1598442" y="1608564"/>
                </a:lnTo>
                <a:lnTo>
                  <a:pt x="1592095" y="1616181"/>
                </a:lnTo>
                <a:lnTo>
                  <a:pt x="1585430" y="1623163"/>
                </a:lnTo>
                <a:lnTo>
                  <a:pt x="1579400" y="1629827"/>
                </a:lnTo>
                <a:lnTo>
                  <a:pt x="1572736" y="1635857"/>
                </a:lnTo>
                <a:lnTo>
                  <a:pt x="1566706" y="1641569"/>
                </a:lnTo>
                <a:lnTo>
                  <a:pt x="1560041" y="1646647"/>
                </a:lnTo>
                <a:lnTo>
                  <a:pt x="1553377" y="1650773"/>
                </a:lnTo>
                <a:lnTo>
                  <a:pt x="1547347" y="1655216"/>
                </a:lnTo>
                <a:lnTo>
                  <a:pt x="1540683" y="1659024"/>
                </a:lnTo>
                <a:lnTo>
                  <a:pt x="1534653" y="1662198"/>
                </a:lnTo>
                <a:lnTo>
                  <a:pt x="1527988" y="1665054"/>
                </a:lnTo>
                <a:lnTo>
                  <a:pt x="1521641" y="1667593"/>
                </a:lnTo>
                <a:lnTo>
                  <a:pt x="1515611" y="1669814"/>
                </a:lnTo>
                <a:lnTo>
                  <a:pt x="1509264" y="1671719"/>
                </a:lnTo>
                <a:lnTo>
                  <a:pt x="1503552" y="1673305"/>
                </a:lnTo>
                <a:lnTo>
                  <a:pt x="1504821" y="1682191"/>
                </a:lnTo>
                <a:lnTo>
                  <a:pt x="1505456" y="1691077"/>
                </a:lnTo>
                <a:lnTo>
                  <a:pt x="1505773" y="1699329"/>
                </a:lnTo>
                <a:lnTo>
                  <a:pt x="1505456" y="1708215"/>
                </a:lnTo>
                <a:lnTo>
                  <a:pt x="1504821" y="1716466"/>
                </a:lnTo>
                <a:lnTo>
                  <a:pt x="1503234" y="1725352"/>
                </a:lnTo>
                <a:lnTo>
                  <a:pt x="1501330" y="1733286"/>
                </a:lnTo>
                <a:lnTo>
                  <a:pt x="1499109" y="1741538"/>
                </a:lnTo>
                <a:lnTo>
                  <a:pt x="1496252" y="1749789"/>
                </a:lnTo>
                <a:lnTo>
                  <a:pt x="1492762" y="1757723"/>
                </a:lnTo>
                <a:lnTo>
                  <a:pt x="1488953" y="1765340"/>
                </a:lnTo>
                <a:lnTo>
                  <a:pt x="1484193" y="1772956"/>
                </a:lnTo>
                <a:lnTo>
                  <a:pt x="1479432" y="1780255"/>
                </a:lnTo>
                <a:lnTo>
                  <a:pt x="1474037" y="1787555"/>
                </a:lnTo>
                <a:lnTo>
                  <a:pt x="1468325" y="1794537"/>
                </a:lnTo>
                <a:lnTo>
                  <a:pt x="1461660" y="1801519"/>
                </a:lnTo>
                <a:lnTo>
                  <a:pt x="1454044" y="1808818"/>
                </a:lnTo>
                <a:lnTo>
                  <a:pt x="1446427" y="1815165"/>
                </a:lnTo>
                <a:lnTo>
                  <a:pt x="1438811" y="1821195"/>
                </a:lnTo>
                <a:lnTo>
                  <a:pt x="1430877" y="1826590"/>
                </a:lnTo>
                <a:lnTo>
                  <a:pt x="1422625" y="1831350"/>
                </a:lnTo>
                <a:lnTo>
                  <a:pt x="1414691" y="1835476"/>
                </a:lnTo>
                <a:lnTo>
                  <a:pt x="1406757" y="1839602"/>
                </a:lnTo>
                <a:lnTo>
                  <a:pt x="1398189" y="1842775"/>
                </a:lnTo>
                <a:lnTo>
                  <a:pt x="1390255" y="1845949"/>
                </a:lnTo>
                <a:lnTo>
                  <a:pt x="1382321" y="1847853"/>
                </a:lnTo>
                <a:lnTo>
                  <a:pt x="1373752" y="1850075"/>
                </a:lnTo>
                <a:lnTo>
                  <a:pt x="1365818" y="1851661"/>
                </a:lnTo>
                <a:lnTo>
                  <a:pt x="1357884" y="1852613"/>
                </a:lnTo>
                <a:lnTo>
                  <a:pt x="1349950" y="1853565"/>
                </a:lnTo>
                <a:lnTo>
                  <a:pt x="1342334" y="1854200"/>
                </a:lnTo>
                <a:lnTo>
                  <a:pt x="1334082" y="1854200"/>
                </a:lnTo>
                <a:lnTo>
                  <a:pt x="1327735" y="1854200"/>
                </a:lnTo>
                <a:lnTo>
                  <a:pt x="1321071" y="1853883"/>
                </a:lnTo>
                <a:lnTo>
                  <a:pt x="1308376" y="1852296"/>
                </a:lnTo>
                <a:lnTo>
                  <a:pt x="1295999" y="1850709"/>
                </a:lnTo>
                <a:lnTo>
                  <a:pt x="1284257" y="1847853"/>
                </a:lnTo>
                <a:lnTo>
                  <a:pt x="1272832" y="1844997"/>
                </a:lnTo>
                <a:lnTo>
                  <a:pt x="1262677" y="1841506"/>
                </a:lnTo>
                <a:lnTo>
                  <a:pt x="1253791" y="1837698"/>
                </a:lnTo>
                <a:lnTo>
                  <a:pt x="1245222" y="1833889"/>
                </a:lnTo>
                <a:lnTo>
                  <a:pt x="1240462" y="1831350"/>
                </a:lnTo>
                <a:lnTo>
                  <a:pt x="1236653" y="1828177"/>
                </a:lnTo>
                <a:lnTo>
                  <a:pt x="1232845" y="1825003"/>
                </a:lnTo>
                <a:lnTo>
                  <a:pt x="1229671" y="1821512"/>
                </a:lnTo>
                <a:lnTo>
                  <a:pt x="1226815" y="1817387"/>
                </a:lnTo>
                <a:lnTo>
                  <a:pt x="1224276" y="1813261"/>
                </a:lnTo>
                <a:lnTo>
                  <a:pt x="1222055" y="1809135"/>
                </a:lnTo>
                <a:lnTo>
                  <a:pt x="1220181" y="1804375"/>
                </a:lnTo>
                <a:lnTo>
                  <a:pt x="1219199" y="1799932"/>
                </a:lnTo>
                <a:lnTo>
                  <a:pt x="1217929" y="1794854"/>
                </a:lnTo>
                <a:lnTo>
                  <a:pt x="1217612" y="1790094"/>
                </a:lnTo>
                <a:lnTo>
                  <a:pt x="1217929" y="1785333"/>
                </a:lnTo>
                <a:lnTo>
                  <a:pt x="1218247" y="1780255"/>
                </a:lnTo>
                <a:lnTo>
                  <a:pt x="1219516" y="1775495"/>
                </a:lnTo>
                <a:lnTo>
                  <a:pt x="1221103" y="1770735"/>
                </a:lnTo>
                <a:lnTo>
                  <a:pt x="1223007" y="1765974"/>
                </a:lnTo>
                <a:lnTo>
                  <a:pt x="1225546" y="1761531"/>
                </a:lnTo>
                <a:lnTo>
                  <a:pt x="1228402" y="1757406"/>
                </a:lnTo>
                <a:lnTo>
                  <a:pt x="1231893" y="1753597"/>
                </a:lnTo>
                <a:lnTo>
                  <a:pt x="1235384" y="1750424"/>
                </a:lnTo>
                <a:lnTo>
                  <a:pt x="1239510" y="1747567"/>
                </a:lnTo>
                <a:lnTo>
                  <a:pt x="1243318" y="1745029"/>
                </a:lnTo>
                <a:lnTo>
                  <a:pt x="1247761" y="1742807"/>
                </a:lnTo>
                <a:lnTo>
                  <a:pt x="1252204" y="1740903"/>
                </a:lnTo>
                <a:lnTo>
                  <a:pt x="1256964" y="1739951"/>
                </a:lnTo>
                <a:lnTo>
                  <a:pt x="1261725" y="1738999"/>
                </a:lnTo>
                <a:lnTo>
                  <a:pt x="1266485" y="1738681"/>
                </a:lnTo>
                <a:lnTo>
                  <a:pt x="1271245" y="1738681"/>
                </a:lnTo>
                <a:lnTo>
                  <a:pt x="1276323" y="1738999"/>
                </a:lnTo>
                <a:lnTo>
                  <a:pt x="1281084" y="1740268"/>
                </a:lnTo>
                <a:lnTo>
                  <a:pt x="1285844" y="1741855"/>
                </a:lnTo>
                <a:lnTo>
                  <a:pt x="1290604" y="1743759"/>
                </a:lnTo>
                <a:lnTo>
                  <a:pt x="1294730" y="1745663"/>
                </a:lnTo>
                <a:lnTo>
                  <a:pt x="1302981" y="1748520"/>
                </a:lnTo>
                <a:lnTo>
                  <a:pt x="1308376" y="1750106"/>
                </a:lnTo>
                <a:lnTo>
                  <a:pt x="1314089" y="1751376"/>
                </a:lnTo>
                <a:lnTo>
                  <a:pt x="1320753" y="1752645"/>
                </a:lnTo>
                <a:lnTo>
                  <a:pt x="1327735" y="1753280"/>
                </a:lnTo>
                <a:lnTo>
                  <a:pt x="1335034" y="1753597"/>
                </a:lnTo>
                <a:lnTo>
                  <a:pt x="1342651" y="1753280"/>
                </a:lnTo>
                <a:lnTo>
                  <a:pt x="1350585" y="1751693"/>
                </a:lnTo>
                <a:lnTo>
                  <a:pt x="1354711" y="1751058"/>
                </a:lnTo>
                <a:lnTo>
                  <a:pt x="1358519" y="1749789"/>
                </a:lnTo>
                <a:lnTo>
                  <a:pt x="1362645" y="1748520"/>
                </a:lnTo>
                <a:lnTo>
                  <a:pt x="1366453" y="1746615"/>
                </a:lnTo>
                <a:lnTo>
                  <a:pt x="1370579" y="1745029"/>
                </a:lnTo>
                <a:lnTo>
                  <a:pt x="1374704" y="1742490"/>
                </a:lnTo>
                <a:lnTo>
                  <a:pt x="1378513" y="1739951"/>
                </a:lnTo>
                <a:lnTo>
                  <a:pt x="1382638" y="1736777"/>
                </a:lnTo>
                <a:lnTo>
                  <a:pt x="1386764" y="1733604"/>
                </a:lnTo>
                <a:lnTo>
                  <a:pt x="1390255" y="1730113"/>
                </a:lnTo>
                <a:lnTo>
                  <a:pt x="1394063" y="1726622"/>
                </a:lnTo>
                <a:lnTo>
                  <a:pt x="1395650" y="1724083"/>
                </a:lnTo>
                <a:lnTo>
                  <a:pt x="1397554" y="1721544"/>
                </a:lnTo>
                <a:lnTo>
                  <a:pt x="1399776" y="1718688"/>
                </a:lnTo>
                <a:lnTo>
                  <a:pt x="1401680" y="1715197"/>
                </a:lnTo>
                <a:lnTo>
                  <a:pt x="1402949" y="1711071"/>
                </a:lnTo>
                <a:lnTo>
                  <a:pt x="1404219" y="1706628"/>
                </a:lnTo>
                <a:lnTo>
                  <a:pt x="1404853" y="1701868"/>
                </a:lnTo>
                <a:lnTo>
                  <a:pt x="1404853" y="1696473"/>
                </a:lnTo>
                <a:lnTo>
                  <a:pt x="1404536" y="1691077"/>
                </a:lnTo>
                <a:lnTo>
                  <a:pt x="1403266" y="1684413"/>
                </a:lnTo>
                <a:lnTo>
                  <a:pt x="1401362" y="1677748"/>
                </a:lnTo>
                <a:lnTo>
                  <a:pt x="1398189" y="1670449"/>
                </a:lnTo>
                <a:lnTo>
                  <a:pt x="1394063" y="1662515"/>
                </a:lnTo>
                <a:lnTo>
                  <a:pt x="1388668" y="1654264"/>
                </a:lnTo>
                <a:lnTo>
                  <a:pt x="1374387" y="1639031"/>
                </a:lnTo>
                <a:lnTo>
                  <a:pt x="1350585" y="1614276"/>
                </a:lnTo>
                <a:lnTo>
                  <a:pt x="1301077" y="1562864"/>
                </a:lnTo>
                <a:lnTo>
                  <a:pt x="1286161" y="1547631"/>
                </a:lnTo>
                <a:lnTo>
                  <a:pt x="1275371" y="1536523"/>
                </a:lnTo>
                <a:lnTo>
                  <a:pt x="1276323" y="1535889"/>
                </a:lnTo>
                <a:lnTo>
                  <a:pt x="1272832" y="1531446"/>
                </a:lnTo>
                <a:lnTo>
                  <a:pt x="1269976" y="1527003"/>
                </a:lnTo>
                <a:lnTo>
                  <a:pt x="1267120" y="1522559"/>
                </a:lnTo>
                <a:lnTo>
                  <a:pt x="1264898" y="1518434"/>
                </a:lnTo>
                <a:lnTo>
                  <a:pt x="1262677" y="1513991"/>
                </a:lnTo>
                <a:lnTo>
                  <a:pt x="1261407" y="1509548"/>
                </a:lnTo>
                <a:lnTo>
                  <a:pt x="1259821" y="1505105"/>
                </a:lnTo>
                <a:lnTo>
                  <a:pt x="1259503" y="1500979"/>
                </a:lnTo>
                <a:lnTo>
                  <a:pt x="1259186" y="1496536"/>
                </a:lnTo>
                <a:lnTo>
                  <a:pt x="1259503" y="1491776"/>
                </a:lnTo>
                <a:lnTo>
                  <a:pt x="1260455" y="1487333"/>
                </a:lnTo>
                <a:lnTo>
                  <a:pt x="1262042" y="1482890"/>
                </a:lnTo>
                <a:lnTo>
                  <a:pt x="1264581" y="1478129"/>
                </a:lnTo>
                <a:lnTo>
                  <a:pt x="1267437" y="1474003"/>
                </a:lnTo>
                <a:lnTo>
                  <a:pt x="1271245" y="1469243"/>
                </a:lnTo>
                <a:lnTo>
                  <a:pt x="1275371" y="1464483"/>
                </a:lnTo>
                <a:lnTo>
                  <a:pt x="1280766" y="1460040"/>
                </a:lnTo>
                <a:lnTo>
                  <a:pt x="1285209" y="1456549"/>
                </a:lnTo>
                <a:lnTo>
                  <a:pt x="1289970" y="1454010"/>
                </a:lnTo>
                <a:lnTo>
                  <a:pt x="1294730" y="1451788"/>
                </a:lnTo>
                <a:lnTo>
                  <a:pt x="1299173" y="1450202"/>
                </a:lnTo>
                <a:lnTo>
                  <a:pt x="1303933" y="1449567"/>
                </a:lnTo>
                <a:lnTo>
                  <a:pt x="1308376" y="1449249"/>
                </a:lnTo>
                <a:lnTo>
                  <a:pt x="1313137" y="1449567"/>
                </a:lnTo>
                <a:lnTo>
                  <a:pt x="1317262" y="1450202"/>
                </a:lnTo>
                <a:lnTo>
                  <a:pt x="1321705" y="1451788"/>
                </a:lnTo>
                <a:lnTo>
                  <a:pt x="1326148" y="1453058"/>
                </a:lnTo>
                <a:lnTo>
                  <a:pt x="1330274" y="1455279"/>
                </a:lnTo>
                <a:lnTo>
                  <a:pt x="1334400" y="1457818"/>
                </a:lnTo>
                <a:lnTo>
                  <a:pt x="1338843" y="1460357"/>
                </a:lnTo>
                <a:lnTo>
                  <a:pt x="1342968" y="1463531"/>
                </a:lnTo>
                <a:lnTo>
                  <a:pt x="1346777" y="1467022"/>
                </a:lnTo>
                <a:lnTo>
                  <a:pt x="1348046" y="1466387"/>
                </a:lnTo>
                <a:lnTo>
                  <a:pt x="1351220" y="1469878"/>
                </a:lnTo>
                <a:lnTo>
                  <a:pt x="1357884" y="1476542"/>
                </a:lnTo>
                <a:lnTo>
                  <a:pt x="1364549" y="1483207"/>
                </a:lnTo>
                <a:lnTo>
                  <a:pt x="1370896" y="1489871"/>
                </a:lnTo>
                <a:lnTo>
                  <a:pt x="1451822" y="1572702"/>
                </a:lnTo>
                <a:lnTo>
                  <a:pt x="1454996" y="1573654"/>
                </a:lnTo>
                <a:lnTo>
                  <a:pt x="1459439" y="1575241"/>
                </a:lnTo>
                <a:lnTo>
                  <a:pt x="1464834" y="1576193"/>
                </a:lnTo>
                <a:lnTo>
                  <a:pt x="1468325" y="1576193"/>
                </a:lnTo>
                <a:lnTo>
                  <a:pt x="1472133" y="1576193"/>
                </a:lnTo>
                <a:lnTo>
                  <a:pt x="1476259" y="1575876"/>
                </a:lnTo>
                <a:lnTo>
                  <a:pt x="1480385" y="1575241"/>
                </a:lnTo>
                <a:lnTo>
                  <a:pt x="1485145" y="1573654"/>
                </a:lnTo>
                <a:lnTo>
                  <a:pt x="1489588" y="1571433"/>
                </a:lnTo>
                <a:lnTo>
                  <a:pt x="1494983" y="1568894"/>
                </a:lnTo>
                <a:lnTo>
                  <a:pt x="1500378" y="1565403"/>
                </a:lnTo>
                <a:lnTo>
                  <a:pt x="1505773" y="1560643"/>
                </a:lnTo>
                <a:lnTo>
                  <a:pt x="1511486" y="1555248"/>
                </a:lnTo>
                <a:lnTo>
                  <a:pt x="1517515" y="1548583"/>
                </a:lnTo>
                <a:lnTo>
                  <a:pt x="1523228" y="1540966"/>
                </a:lnTo>
                <a:lnTo>
                  <a:pt x="1527354" y="1535571"/>
                </a:lnTo>
                <a:lnTo>
                  <a:pt x="1530527" y="1529859"/>
                </a:lnTo>
                <a:lnTo>
                  <a:pt x="1533066" y="1524781"/>
                </a:lnTo>
                <a:lnTo>
                  <a:pt x="1535605" y="1519703"/>
                </a:lnTo>
                <a:lnTo>
                  <a:pt x="1537509" y="1515260"/>
                </a:lnTo>
                <a:lnTo>
                  <a:pt x="1538461" y="1511135"/>
                </a:lnTo>
                <a:lnTo>
                  <a:pt x="1539731" y="1507009"/>
                </a:lnTo>
                <a:lnTo>
                  <a:pt x="1540365" y="1503518"/>
                </a:lnTo>
                <a:lnTo>
                  <a:pt x="1540683" y="1500027"/>
                </a:lnTo>
                <a:lnTo>
                  <a:pt x="1541000" y="1496853"/>
                </a:lnTo>
                <a:lnTo>
                  <a:pt x="1540683" y="1491776"/>
                </a:lnTo>
                <a:lnTo>
                  <a:pt x="1539731" y="1487967"/>
                </a:lnTo>
                <a:lnTo>
                  <a:pt x="1538461" y="1486063"/>
                </a:lnTo>
                <a:lnTo>
                  <a:pt x="1439128" y="1388951"/>
                </a:lnTo>
                <a:lnTo>
                  <a:pt x="1428973" y="1379113"/>
                </a:lnTo>
                <a:lnTo>
                  <a:pt x="1419452" y="1369275"/>
                </a:lnTo>
                <a:lnTo>
                  <a:pt x="1413105" y="1363880"/>
                </a:lnTo>
                <a:lnTo>
                  <a:pt x="1414057" y="1363245"/>
                </a:lnTo>
                <a:lnTo>
                  <a:pt x="1410248" y="1358802"/>
                </a:lnTo>
                <a:lnTo>
                  <a:pt x="1407075" y="1354359"/>
                </a:lnTo>
                <a:lnTo>
                  <a:pt x="1404219" y="1350551"/>
                </a:lnTo>
                <a:lnTo>
                  <a:pt x="1401680" y="1346108"/>
                </a:lnTo>
                <a:lnTo>
                  <a:pt x="1399458" y="1341665"/>
                </a:lnTo>
                <a:lnTo>
                  <a:pt x="1397554" y="1337222"/>
                </a:lnTo>
                <a:lnTo>
                  <a:pt x="1395967" y="1332461"/>
                </a:lnTo>
                <a:lnTo>
                  <a:pt x="1395333" y="1328335"/>
                </a:lnTo>
                <a:lnTo>
                  <a:pt x="1395015" y="1323892"/>
                </a:lnTo>
                <a:lnTo>
                  <a:pt x="1395015" y="1319132"/>
                </a:lnTo>
                <a:lnTo>
                  <a:pt x="1395967" y="1314689"/>
                </a:lnTo>
                <a:lnTo>
                  <a:pt x="1397554" y="1309929"/>
                </a:lnTo>
                <a:lnTo>
                  <a:pt x="1399458" y="1305168"/>
                </a:lnTo>
                <a:lnTo>
                  <a:pt x="1402314" y="1300408"/>
                </a:lnTo>
                <a:lnTo>
                  <a:pt x="1405805" y="1295647"/>
                </a:lnTo>
                <a:lnTo>
                  <a:pt x="1410248" y="1290570"/>
                </a:lnTo>
                <a:lnTo>
                  <a:pt x="1415326" y="1286444"/>
                </a:lnTo>
                <a:lnTo>
                  <a:pt x="1420086" y="1282318"/>
                </a:lnTo>
                <a:lnTo>
                  <a:pt x="1425164" y="1279462"/>
                </a:lnTo>
                <a:lnTo>
                  <a:pt x="1429925" y="1277558"/>
                </a:lnTo>
                <a:lnTo>
                  <a:pt x="1435002" y="1275971"/>
                </a:lnTo>
                <a:lnTo>
                  <a:pt x="1439763" y="1275019"/>
                </a:lnTo>
                <a:lnTo>
                  <a:pt x="1444523" y="1275019"/>
                </a:lnTo>
                <a:lnTo>
                  <a:pt x="1449283" y="1275336"/>
                </a:lnTo>
                <a:lnTo>
                  <a:pt x="1453726" y="1275971"/>
                </a:lnTo>
                <a:lnTo>
                  <a:pt x="1458487" y="1277558"/>
                </a:lnTo>
                <a:lnTo>
                  <a:pt x="1462930" y="1279462"/>
                </a:lnTo>
                <a:lnTo>
                  <a:pt x="1467056" y="1281049"/>
                </a:lnTo>
                <a:lnTo>
                  <a:pt x="1471181" y="1283588"/>
                </a:lnTo>
                <a:lnTo>
                  <a:pt x="1475307" y="1286444"/>
                </a:lnTo>
                <a:lnTo>
                  <a:pt x="1482923" y="1291839"/>
                </a:lnTo>
                <a:lnTo>
                  <a:pt x="1483241" y="1291839"/>
                </a:lnTo>
                <a:lnTo>
                  <a:pt x="1486732" y="1295013"/>
                </a:lnTo>
                <a:lnTo>
                  <a:pt x="1493714" y="1301360"/>
                </a:lnTo>
                <a:lnTo>
                  <a:pt x="1500061" y="1307072"/>
                </a:lnTo>
                <a:lnTo>
                  <a:pt x="1596855" y="1400059"/>
                </a:lnTo>
                <a:lnTo>
                  <a:pt x="1601933" y="1403550"/>
                </a:lnTo>
                <a:lnTo>
                  <a:pt x="1609867" y="1408310"/>
                </a:lnTo>
                <a:lnTo>
                  <a:pt x="1616849" y="1411484"/>
                </a:lnTo>
                <a:lnTo>
                  <a:pt x="1623513" y="1413705"/>
                </a:lnTo>
                <a:lnTo>
                  <a:pt x="1629226" y="1415609"/>
                </a:lnTo>
                <a:lnTo>
                  <a:pt x="1634621" y="1416561"/>
                </a:lnTo>
                <a:lnTo>
                  <a:pt x="1639698" y="1417196"/>
                </a:lnTo>
                <a:lnTo>
                  <a:pt x="1644459" y="1417196"/>
                </a:lnTo>
                <a:lnTo>
                  <a:pt x="1648902" y="1416244"/>
                </a:lnTo>
                <a:lnTo>
                  <a:pt x="1653027" y="1415609"/>
                </a:lnTo>
                <a:lnTo>
                  <a:pt x="1656201" y="1414023"/>
                </a:lnTo>
                <a:lnTo>
                  <a:pt x="1659375" y="1412753"/>
                </a:lnTo>
                <a:lnTo>
                  <a:pt x="1662548" y="1410849"/>
                </a:lnTo>
                <a:lnTo>
                  <a:pt x="1665087" y="1409262"/>
                </a:lnTo>
                <a:lnTo>
                  <a:pt x="1669213" y="1405771"/>
                </a:lnTo>
                <a:lnTo>
                  <a:pt x="1672704" y="1402598"/>
                </a:lnTo>
                <a:lnTo>
                  <a:pt x="1674926" y="1400376"/>
                </a:lnTo>
                <a:lnTo>
                  <a:pt x="1676195" y="1398155"/>
                </a:lnTo>
                <a:lnTo>
                  <a:pt x="1677782" y="1395933"/>
                </a:lnTo>
                <a:lnTo>
                  <a:pt x="1678734" y="1393712"/>
                </a:lnTo>
                <a:lnTo>
                  <a:pt x="1679686" y="1391173"/>
                </a:lnTo>
                <a:lnTo>
                  <a:pt x="1680003" y="1388634"/>
                </a:lnTo>
                <a:lnTo>
                  <a:pt x="1680321" y="1386095"/>
                </a:lnTo>
                <a:lnTo>
                  <a:pt x="1680321" y="1383556"/>
                </a:lnTo>
                <a:lnTo>
                  <a:pt x="1680003" y="1378478"/>
                </a:lnTo>
                <a:lnTo>
                  <a:pt x="1678734" y="1373083"/>
                </a:lnTo>
                <a:lnTo>
                  <a:pt x="1677464" y="1367371"/>
                </a:lnTo>
                <a:lnTo>
                  <a:pt x="1674926" y="1361976"/>
                </a:lnTo>
                <a:lnTo>
                  <a:pt x="1672387" y="1356898"/>
                </a:lnTo>
                <a:lnTo>
                  <a:pt x="1669213" y="1351820"/>
                </a:lnTo>
                <a:lnTo>
                  <a:pt x="1666039" y="1346742"/>
                </a:lnTo>
                <a:lnTo>
                  <a:pt x="1662865" y="1341982"/>
                </a:lnTo>
                <a:lnTo>
                  <a:pt x="1655884" y="1333731"/>
                </a:lnTo>
                <a:lnTo>
                  <a:pt x="1650171" y="1326749"/>
                </a:lnTo>
                <a:lnTo>
                  <a:pt x="1645728" y="1321988"/>
                </a:lnTo>
                <a:lnTo>
                  <a:pt x="1643507" y="1320084"/>
                </a:lnTo>
                <a:lnTo>
                  <a:pt x="1596538" y="1276606"/>
                </a:lnTo>
                <a:lnTo>
                  <a:pt x="1565437" y="1247726"/>
                </a:lnTo>
                <a:lnTo>
                  <a:pt x="1555916" y="1238523"/>
                </a:lnTo>
                <a:lnTo>
                  <a:pt x="1551155" y="1233762"/>
                </a:lnTo>
                <a:lnTo>
                  <a:pt x="1546712" y="1228685"/>
                </a:lnTo>
                <a:lnTo>
                  <a:pt x="1542269" y="1223607"/>
                </a:lnTo>
                <a:lnTo>
                  <a:pt x="1538144" y="1218529"/>
                </a:lnTo>
                <a:lnTo>
                  <a:pt x="1534653" y="1213134"/>
                </a:lnTo>
                <a:lnTo>
                  <a:pt x="1531479" y="1207104"/>
                </a:lnTo>
                <a:lnTo>
                  <a:pt x="1528940" y="1201392"/>
                </a:lnTo>
                <a:lnTo>
                  <a:pt x="1527671" y="1195679"/>
                </a:lnTo>
                <a:lnTo>
                  <a:pt x="1527354" y="1192188"/>
                </a:lnTo>
                <a:lnTo>
                  <a:pt x="1527036" y="1189332"/>
                </a:lnTo>
                <a:lnTo>
                  <a:pt x="1527036" y="1186158"/>
                </a:lnTo>
                <a:lnTo>
                  <a:pt x="1527354" y="1182985"/>
                </a:lnTo>
                <a:lnTo>
                  <a:pt x="1527671" y="1179811"/>
                </a:lnTo>
                <a:lnTo>
                  <a:pt x="1528623" y="1176638"/>
                </a:lnTo>
                <a:lnTo>
                  <a:pt x="1529892" y="1173464"/>
                </a:lnTo>
                <a:lnTo>
                  <a:pt x="1531162" y="1169973"/>
                </a:lnTo>
                <a:lnTo>
                  <a:pt x="1533066" y="1166482"/>
                </a:lnTo>
                <a:lnTo>
                  <a:pt x="1535288" y="1163309"/>
                </a:lnTo>
                <a:lnTo>
                  <a:pt x="1537826" y="1159818"/>
                </a:lnTo>
                <a:lnTo>
                  <a:pt x="1540683" y="1156327"/>
                </a:lnTo>
                <a:lnTo>
                  <a:pt x="1543539" y="1152836"/>
                </a:lnTo>
                <a:lnTo>
                  <a:pt x="1547030" y="1149979"/>
                </a:lnTo>
                <a:lnTo>
                  <a:pt x="1549886" y="1147441"/>
                </a:lnTo>
                <a:lnTo>
                  <a:pt x="1553060" y="1145219"/>
                </a:lnTo>
                <a:lnTo>
                  <a:pt x="1555916" y="1143632"/>
                </a:lnTo>
                <a:lnTo>
                  <a:pt x="1559407" y="1142045"/>
                </a:lnTo>
                <a:lnTo>
                  <a:pt x="1562263" y="1140459"/>
                </a:lnTo>
                <a:lnTo>
                  <a:pt x="1565437" y="1139507"/>
                </a:lnTo>
                <a:lnTo>
                  <a:pt x="1568293" y="1139189"/>
                </a:lnTo>
                <a:lnTo>
                  <a:pt x="1571784" y="1138872"/>
                </a:lnTo>
                <a:lnTo>
                  <a:pt x="1574640" y="1138237"/>
                </a:lnTo>
                <a:close/>
                <a:moveTo>
                  <a:pt x="758825" y="1123950"/>
                </a:moveTo>
                <a:lnTo>
                  <a:pt x="763905" y="1123950"/>
                </a:lnTo>
                <a:lnTo>
                  <a:pt x="768985" y="1123950"/>
                </a:lnTo>
                <a:lnTo>
                  <a:pt x="774065" y="1124266"/>
                </a:lnTo>
                <a:lnTo>
                  <a:pt x="779145" y="1124583"/>
                </a:lnTo>
                <a:lnTo>
                  <a:pt x="784225" y="1125532"/>
                </a:lnTo>
                <a:lnTo>
                  <a:pt x="789305" y="1126797"/>
                </a:lnTo>
                <a:lnTo>
                  <a:pt x="794067" y="1127746"/>
                </a:lnTo>
                <a:lnTo>
                  <a:pt x="799147" y="1129644"/>
                </a:lnTo>
                <a:lnTo>
                  <a:pt x="803910" y="1131543"/>
                </a:lnTo>
                <a:lnTo>
                  <a:pt x="808672" y="1133124"/>
                </a:lnTo>
                <a:lnTo>
                  <a:pt x="813435" y="1135339"/>
                </a:lnTo>
                <a:lnTo>
                  <a:pt x="817880" y="1137870"/>
                </a:lnTo>
                <a:lnTo>
                  <a:pt x="822642" y="1141033"/>
                </a:lnTo>
                <a:lnTo>
                  <a:pt x="827087" y="1143880"/>
                </a:lnTo>
                <a:lnTo>
                  <a:pt x="830897" y="1147044"/>
                </a:lnTo>
                <a:lnTo>
                  <a:pt x="835025" y="1150840"/>
                </a:lnTo>
                <a:lnTo>
                  <a:pt x="839152" y="1154320"/>
                </a:lnTo>
                <a:lnTo>
                  <a:pt x="842962" y="1158432"/>
                </a:lnTo>
                <a:lnTo>
                  <a:pt x="846137" y="1162228"/>
                </a:lnTo>
                <a:lnTo>
                  <a:pt x="849630" y="1166657"/>
                </a:lnTo>
                <a:lnTo>
                  <a:pt x="852487" y="1171086"/>
                </a:lnTo>
                <a:lnTo>
                  <a:pt x="855345" y="1175515"/>
                </a:lnTo>
                <a:lnTo>
                  <a:pt x="857885" y="1179944"/>
                </a:lnTo>
                <a:lnTo>
                  <a:pt x="860107" y="1184689"/>
                </a:lnTo>
                <a:lnTo>
                  <a:pt x="862330" y="1189435"/>
                </a:lnTo>
                <a:lnTo>
                  <a:pt x="864235" y="1194180"/>
                </a:lnTo>
                <a:lnTo>
                  <a:pt x="865505" y="1198925"/>
                </a:lnTo>
                <a:lnTo>
                  <a:pt x="867092" y="1203987"/>
                </a:lnTo>
                <a:lnTo>
                  <a:pt x="868045" y="1209048"/>
                </a:lnTo>
                <a:lnTo>
                  <a:pt x="868997" y="1213793"/>
                </a:lnTo>
                <a:lnTo>
                  <a:pt x="869315" y="1218855"/>
                </a:lnTo>
                <a:lnTo>
                  <a:pt x="869632" y="1223917"/>
                </a:lnTo>
                <a:lnTo>
                  <a:pt x="869950" y="1228978"/>
                </a:lnTo>
                <a:lnTo>
                  <a:pt x="869632" y="1234356"/>
                </a:lnTo>
                <a:lnTo>
                  <a:pt x="869315" y="1239418"/>
                </a:lnTo>
                <a:lnTo>
                  <a:pt x="868680" y="1244479"/>
                </a:lnTo>
                <a:lnTo>
                  <a:pt x="867727" y="1249541"/>
                </a:lnTo>
                <a:lnTo>
                  <a:pt x="866775" y="1254603"/>
                </a:lnTo>
                <a:lnTo>
                  <a:pt x="865187" y="1259348"/>
                </a:lnTo>
                <a:lnTo>
                  <a:pt x="863917" y="1264409"/>
                </a:lnTo>
                <a:lnTo>
                  <a:pt x="862012" y="1269155"/>
                </a:lnTo>
                <a:lnTo>
                  <a:pt x="859790" y="1273900"/>
                </a:lnTo>
                <a:lnTo>
                  <a:pt x="857250" y="1278645"/>
                </a:lnTo>
                <a:lnTo>
                  <a:pt x="854710" y="1283074"/>
                </a:lnTo>
                <a:lnTo>
                  <a:pt x="852170" y="1287503"/>
                </a:lnTo>
                <a:lnTo>
                  <a:pt x="848995" y="1291932"/>
                </a:lnTo>
                <a:lnTo>
                  <a:pt x="845502" y="1296361"/>
                </a:lnTo>
                <a:lnTo>
                  <a:pt x="842327" y="1300157"/>
                </a:lnTo>
                <a:lnTo>
                  <a:pt x="838200" y="1304269"/>
                </a:lnTo>
                <a:lnTo>
                  <a:pt x="700405" y="1441882"/>
                </a:lnTo>
                <a:lnTo>
                  <a:pt x="696595" y="1445678"/>
                </a:lnTo>
                <a:lnTo>
                  <a:pt x="692150" y="1449158"/>
                </a:lnTo>
                <a:lnTo>
                  <a:pt x="688022" y="1452321"/>
                </a:lnTo>
                <a:lnTo>
                  <a:pt x="683260" y="1455485"/>
                </a:lnTo>
                <a:lnTo>
                  <a:pt x="679132" y="1458332"/>
                </a:lnTo>
                <a:lnTo>
                  <a:pt x="674370" y="1460863"/>
                </a:lnTo>
                <a:lnTo>
                  <a:pt x="669925" y="1463393"/>
                </a:lnTo>
                <a:lnTo>
                  <a:pt x="664845" y="1465608"/>
                </a:lnTo>
                <a:lnTo>
                  <a:pt x="660082" y="1467189"/>
                </a:lnTo>
                <a:lnTo>
                  <a:pt x="655320" y="1468771"/>
                </a:lnTo>
                <a:lnTo>
                  <a:pt x="650240" y="1470353"/>
                </a:lnTo>
                <a:lnTo>
                  <a:pt x="645160" y="1471302"/>
                </a:lnTo>
                <a:lnTo>
                  <a:pt x="640080" y="1471935"/>
                </a:lnTo>
                <a:lnTo>
                  <a:pt x="635000" y="1472884"/>
                </a:lnTo>
                <a:lnTo>
                  <a:pt x="629920" y="1473200"/>
                </a:lnTo>
                <a:lnTo>
                  <a:pt x="624840" y="1473200"/>
                </a:lnTo>
                <a:lnTo>
                  <a:pt x="619442" y="1473200"/>
                </a:lnTo>
                <a:lnTo>
                  <a:pt x="614362" y="1472884"/>
                </a:lnTo>
                <a:lnTo>
                  <a:pt x="609282" y="1472251"/>
                </a:lnTo>
                <a:lnTo>
                  <a:pt x="604519" y="1471302"/>
                </a:lnTo>
                <a:lnTo>
                  <a:pt x="599439" y="1470353"/>
                </a:lnTo>
                <a:lnTo>
                  <a:pt x="594359" y="1469088"/>
                </a:lnTo>
                <a:lnTo>
                  <a:pt x="589597" y="1467822"/>
                </a:lnTo>
                <a:lnTo>
                  <a:pt x="584834" y="1465924"/>
                </a:lnTo>
                <a:lnTo>
                  <a:pt x="579754" y="1463710"/>
                </a:lnTo>
                <a:lnTo>
                  <a:pt x="575627" y="1461495"/>
                </a:lnTo>
                <a:lnTo>
                  <a:pt x="570864" y="1458964"/>
                </a:lnTo>
                <a:lnTo>
                  <a:pt x="566419" y="1456117"/>
                </a:lnTo>
                <a:lnTo>
                  <a:pt x="561974" y="1453270"/>
                </a:lnTo>
                <a:lnTo>
                  <a:pt x="557529" y="1449790"/>
                </a:lnTo>
                <a:lnTo>
                  <a:pt x="553719" y="1446310"/>
                </a:lnTo>
                <a:lnTo>
                  <a:pt x="549592" y="1442514"/>
                </a:lnTo>
                <a:lnTo>
                  <a:pt x="546099" y="1438718"/>
                </a:lnTo>
                <a:lnTo>
                  <a:pt x="542289" y="1434605"/>
                </a:lnTo>
                <a:lnTo>
                  <a:pt x="539114" y="1430177"/>
                </a:lnTo>
                <a:lnTo>
                  <a:pt x="536257" y="1426064"/>
                </a:lnTo>
                <a:lnTo>
                  <a:pt x="533082" y="1421635"/>
                </a:lnTo>
                <a:lnTo>
                  <a:pt x="531177" y="1417206"/>
                </a:lnTo>
                <a:lnTo>
                  <a:pt x="528319" y="1412461"/>
                </a:lnTo>
                <a:lnTo>
                  <a:pt x="526732" y="1407716"/>
                </a:lnTo>
                <a:lnTo>
                  <a:pt x="524827" y="1402654"/>
                </a:lnTo>
                <a:lnTo>
                  <a:pt x="522922" y="1397909"/>
                </a:lnTo>
                <a:lnTo>
                  <a:pt x="521969" y="1392847"/>
                </a:lnTo>
                <a:lnTo>
                  <a:pt x="520699" y="1387786"/>
                </a:lnTo>
                <a:lnTo>
                  <a:pt x="520064" y="1383040"/>
                </a:lnTo>
                <a:lnTo>
                  <a:pt x="519429" y="1377979"/>
                </a:lnTo>
                <a:lnTo>
                  <a:pt x="519112" y="1372917"/>
                </a:lnTo>
                <a:lnTo>
                  <a:pt x="519112" y="1367856"/>
                </a:lnTo>
                <a:lnTo>
                  <a:pt x="519112" y="1362794"/>
                </a:lnTo>
                <a:lnTo>
                  <a:pt x="519747" y="1357733"/>
                </a:lnTo>
                <a:lnTo>
                  <a:pt x="520064" y="1352671"/>
                </a:lnTo>
                <a:lnTo>
                  <a:pt x="521334" y="1347609"/>
                </a:lnTo>
                <a:lnTo>
                  <a:pt x="522287" y="1342548"/>
                </a:lnTo>
                <a:lnTo>
                  <a:pt x="523874" y="1337170"/>
                </a:lnTo>
                <a:lnTo>
                  <a:pt x="525144" y="1332741"/>
                </a:lnTo>
                <a:lnTo>
                  <a:pt x="527049" y="1327996"/>
                </a:lnTo>
                <a:lnTo>
                  <a:pt x="529272" y="1323250"/>
                </a:lnTo>
                <a:lnTo>
                  <a:pt x="531494" y="1318505"/>
                </a:lnTo>
                <a:lnTo>
                  <a:pt x="534034" y="1313760"/>
                </a:lnTo>
                <a:lnTo>
                  <a:pt x="536892" y="1309331"/>
                </a:lnTo>
                <a:lnTo>
                  <a:pt x="539749" y="1304902"/>
                </a:lnTo>
                <a:lnTo>
                  <a:pt x="542924" y="1300790"/>
                </a:lnTo>
                <a:lnTo>
                  <a:pt x="546734" y="1296677"/>
                </a:lnTo>
                <a:lnTo>
                  <a:pt x="550862" y="1292564"/>
                </a:lnTo>
                <a:lnTo>
                  <a:pt x="688975" y="1154952"/>
                </a:lnTo>
                <a:lnTo>
                  <a:pt x="692467" y="1151473"/>
                </a:lnTo>
                <a:lnTo>
                  <a:pt x="696912" y="1147676"/>
                </a:lnTo>
                <a:lnTo>
                  <a:pt x="700722" y="1144513"/>
                </a:lnTo>
                <a:lnTo>
                  <a:pt x="705485" y="1141666"/>
                </a:lnTo>
                <a:lnTo>
                  <a:pt x="709930" y="1138819"/>
                </a:lnTo>
                <a:lnTo>
                  <a:pt x="714375" y="1136288"/>
                </a:lnTo>
                <a:lnTo>
                  <a:pt x="719137" y="1134073"/>
                </a:lnTo>
                <a:lnTo>
                  <a:pt x="723900" y="1131859"/>
                </a:lnTo>
                <a:lnTo>
                  <a:pt x="728980" y="1129961"/>
                </a:lnTo>
                <a:lnTo>
                  <a:pt x="733742" y="1128063"/>
                </a:lnTo>
                <a:lnTo>
                  <a:pt x="738822" y="1126797"/>
                </a:lnTo>
                <a:lnTo>
                  <a:pt x="743902" y="1125532"/>
                </a:lnTo>
                <a:lnTo>
                  <a:pt x="748665" y="1124899"/>
                </a:lnTo>
                <a:lnTo>
                  <a:pt x="753745" y="1124266"/>
                </a:lnTo>
                <a:lnTo>
                  <a:pt x="758825" y="1123950"/>
                </a:lnTo>
                <a:close/>
                <a:moveTo>
                  <a:pt x="589180" y="939800"/>
                </a:moveTo>
                <a:lnTo>
                  <a:pt x="594264" y="939800"/>
                </a:lnTo>
                <a:lnTo>
                  <a:pt x="599349" y="939800"/>
                </a:lnTo>
                <a:lnTo>
                  <a:pt x="604434" y="940435"/>
                </a:lnTo>
                <a:lnTo>
                  <a:pt x="609518" y="941070"/>
                </a:lnTo>
                <a:lnTo>
                  <a:pt x="614285" y="941705"/>
                </a:lnTo>
                <a:lnTo>
                  <a:pt x="619370" y="942975"/>
                </a:lnTo>
                <a:lnTo>
                  <a:pt x="624454" y="944245"/>
                </a:lnTo>
                <a:lnTo>
                  <a:pt x="629221" y="945833"/>
                </a:lnTo>
                <a:lnTo>
                  <a:pt x="633988" y="947420"/>
                </a:lnTo>
                <a:lnTo>
                  <a:pt x="638755" y="949325"/>
                </a:lnTo>
                <a:lnTo>
                  <a:pt x="643522" y="951865"/>
                </a:lnTo>
                <a:lnTo>
                  <a:pt x="648288" y="954088"/>
                </a:lnTo>
                <a:lnTo>
                  <a:pt x="652737" y="956945"/>
                </a:lnTo>
                <a:lnTo>
                  <a:pt x="656869" y="959803"/>
                </a:lnTo>
                <a:lnTo>
                  <a:pt x="661000" y="963295"/>
                </a:lnTo>
                <a:lnTo>
                  <a:pt x="665449" y="966788"/>
                </a:lnTo>
                <a:lnTo>
                  <a:pt x="668945" y="970598"/>
                </a:lnTo>
                <a:lnTo>
                  <a:pt x="673076" y="974408"/>
                </a:lnTo>
                <a:lnTo>
                  <a:pt x="676254" y="978535"/>
                </a:lnTo>
                <a:lnTo>
                  <a:pt x="679749" y="982980"/>
                </a:lnTo>
                <a:lnTo>
                  <a:pt x="682927" y="987425"/>
                </a:lnTo>
                <a:lnTo>
                  <a:pt x="685470" y="991553"/>
                </a:lnTo>
                <a:lnTo>
                  <a:pt x="688012" y="996315"/>
                </a:lnTo>
                <a:lnTo>
                  <a:pt x="690554" y="1000760"/>
                </a:lnTo>
                <a:lnTo>
                  <a:pt x="692461" y="1005840"/>
                </a:lnTo>
                <a:lnTo>
                  <a:pt x="694368" y="1010603"/>
                </a:lnTo>
                <a:lnTo>
                  <a:pt x="695639" y="1015365"/>
                </a:lnTo>
                <a:lnTo>
                  <a:pt x="697228" y="1020445"/>
                </a:lnTo>
                <a:lnTo>
                  <a:pt x="698181" y="1025525"/>
                </a:lnTo>
                <a:lnTo>
                  <a:pt x="698817" y="1030288"/>
                </a:lnTo>
                <a:lnTo>
                  <a:pt x="699770" y="1035368"/>
                </a:lnTo>
                <a:lnTo>
                  <a:pt x="700088" y="1040448"/>
                </a:lnTo>
                <a:lnTo>
                  <a:pt x="700088" y="1045528"/>
                </a:lnTo>
                <a:lnTo>
                  <a:pt x="700088" y="1050608"/>
                </a:lnTo>
                <a:lnTo>
                  <a:pt x="699770" y="1055688"/>
                </a:lnTo>
                <a:lnTo>
                  <a:pt x="698817" y="1060768"/>
                </a:lnTo>
                <a:lnTo>
                  <a:pt x="697863" y="1066165"/>
                </a:lnTo>
                <a:lnTo>
                  <a:pt x="696910" y="1071245"/>
                </a:lnTo>
                <a:lnTo>
                  <a:pt x="695639" y="1076325"/>
                </a:lnTo>
                <a:lnTo>
                  <a:pt x="693732" y="1081088"/>
                </a:lnTo>
                <a:lnTo>
                  <a:pt x="692143" y="1085533"/>
                </a:lnTo>
                <a:lnTo>
                  <a:pt x="689919" y="1090295"/>
                </a:lnTo>
                <a:lnTo>
                  <a:pt x="687694" y="1095058"/>
                </a:lnTo>
                <a:lnTo>
                  <a:pt x="685152" y="1099820"/>
                </a:lnTo>
                <a:lnTo>
                  <a:pt x="682292" y="1104265"/>
                </a:lnTo>
                <a:lnTo>
                  <a:pt x="679114" y="1108710"/>
                </a:lnTo>
                <a:lnTo>
                  <a:pt x="675936" y="1113155"/>
                </a:lnTo>
                <a:lnTo>
                  <a:pt x="672440" y="1116965"/>
                </a:lnTo>
                <a:lnTo>
                  <a:pt x="668309" y="1121093"/>
                </a:lnTo>
                <a:lnTo>
                  <a:pt x="530389" y="1258888"/>
                </a:lnTo>
                <a:lnTo>
                  <a:pt x="526258" y="1262698"/>
                </a:lnTo>
                <a:lnTo>
                  <a:pt x="522127" y="1266508"/>
                </a:lnTo>
                <a:lnTo>
                  <a:pt x="517995" y="1269683"/>
                </a:lnTo>
                <a:lnTo>
                  <a:pt x="513546" y="1272541"/>
                </a:lnTo>
                <a:lnTo>
                  <a:pt x="508779" y="1275716"/>
                </a:lnTo>
                <a:lnTo>
                  <a:pt x="504648" y="1278256"/>
                </a:lnTo>
                <a:lnTo>
                  <a:pt x="499881" y="1280161"/>
                </a:lnTo>
                <a:lnTo>
                  <a:pt x="495115" y="1282383"/>
                </a:lnTo>
                <a:lnTo>
                  <a:pt x="490030" y="1284288"/>
                </a:lnTo>
                <a:lnTo>
                  <a:pt x="485263" y="1286193"/>
                </a:lnTo>
                <a:lnTo>
                  <a:pt x="480179" y="1287463"/>
                </a:lnTo>
                <a:lnTo>
                  <a:pt x="475412" y="1288733"/>
                </a:lnTo>
                <a:lnTo>
                  <a:pt x="470327" y="1289368"/>
                </a:lnTo>
                <a:lnTo>
                  <a:pt x="465243" y="1290003"/>
                </a:lnTo>
                <a:lnTo>
                  <a:pt x="460158" y="1290638"/>
                </a:lnTo>
                <a:lnTo>
                  <a:pt x="454756" y="1290638"/>
                </a:lnTo>
                <a:lnTo>
                  <a:pt x="449671" y="1290638"/>
                </a:lnTo>
                <a:lnTo>
                  <a:pt x="444586" y="1290003"/>
                </a:lnTo>
                <a:lnTo>
                  <a:pt x="439502" y="1289368"/>
                </a:lnTo>
                <a:lnTo>
                  <a:pt x="434417" y="1288733"/>
                </a:lnTo>
                <a:lnTo>
                  <a:pt x="429332" y="1287463"/>
                </a:lnTo>
                <a:lnTo>
                  <a:pt x="424566" y="1286511"/>
                </a:lnTo>
                <a:lnTo>
                  <a:pt x="419481" y="1284606"/>
                </a:lnTo>
                <a:lnTo>
                  <a:pt x="414714" y="1282701"/>
                </a:lnTo>
                <a:lnTo>
                  <a:pt x="409947" y="1281113"/>
                </a:lnTo>
                <a:lnTo>
                  <a:pt x="405181" y="1278891"/>
                </a:lnTo>
                <a:lnTo>
                  <a:pt x="401049" y="1276351"/>
                </a:lnTo>
                <a:lnTo>
                  <a:pt x="396600" y="1273493"/>
                </a:lnTo>
                <a:lnTo>
                  <a:pt x="392151" y="1270318"/>
                </a:lnTo>
                <a:lnTo>
                  <a:pt x="387702" y="1267143"/>
                </a:lnTo>
                <a:lnTo>
                  <a:pt x="383889" y="1263651"/>
                </a:lnTo>
                <a:lnTo>
                  <a:pt x="379758" y="1259841"/>
                </a:lnTo>
                <a:lnTo>
                  <a:pt x="375944" y="1256031"/>
                </a:lnTo>
                <a:lnTo>
                  <a:pt x="372448" y="1251903"/>
                </a:lnTo>
                <a:lnTo>
                  <a:pt x="369271" y="1247458"/>
                </a:lnTo>
                <a:lnTo>
                  <a:pt x="366410" y="1243013"/>
                </a:lnTo>
                <a:lnTo>
                  <a:pt x="363233" y="1238886"/>
                </a:lnTo>
                <a:lnTo>
                  <a:pt x="360690" y="1234123"/>
                </a:lnTo>
                <a:lnTo>
                  <a:pt x="358466" y="1229678"/>
                </a:lnTo>
                <a:lnTo>
                  <a:pt x="356559" y="1224916"/>
                </a:lnTo>
                <a:lnTo>
                  <a:pt x="354970" y="1219836"/>
                </a:lnTo>
                <a:lnTo>
                  <a:pt x="353063" y="1215073"/>
                </a:lnTo>
                <a:lnTo>
                  <a:pt x="352110" y="1209993"/>
                </a:lnTo>
                <a:lnTo>
                  <a:pt x="350839" y="1205231"/>
                </a:lnTo>
                <a:lnTo>
                  <a:pt x="349885" y="1200151"/>
                </a:lnTo>
                <a:lnTo>
                  <a:pt x="349568" y="1195070"/>
                </a:lnTo>
                <a:lnTo>
                  <a:pt x="349250" y="1189990"/>
                </a:lnTo>
                <a:lnTo>
                  <a:pt x="349250" y="1184910"/>
                </a:lnTo>
                <a:lnTo>
                  <a:pt x="349250" y="1179830"/>
                </a:lnTo>
                <a:lnTo>
                  <a:pt x="349568" y="1174750"/>
                </a:lnTo>
                <a:lnTo>
                  <a:pt x="350203" y="1169353"/>
                </a:lnTo>
                <a:lnTo>
                  <a:pt x="350839" y="1164273"/>
                </a:lnTo>
                <a:lnTo>
                  <a:pt x="352110" y="1159193"/>
                </a:lnTo>
                <a:lnTo>
                  <a:pt x="353381" y="1154430"/>
                </a:lnTo>
                <a:lnTo>
                  <a:pt x="355288" y="1149350"/>
                </a:lnTo>
                <a:lnTo>
                  <a:pt x="357195" y="1144588"/>
                </a:lnTo>
                <a:lnTo>
                  <a:pt x="359101" y="1140143"/>
                </a:lnTo>
                <a:lnTo>
                  <a:pt x="361644" y="1135380"/>
                </a:lnTo>
                <a:lnTo>
                  <a:pt x="364186" y="1130618"/>
                </a:lnTo>
                <a:lnTo>
                  <a:pt x="367046" y="1126173"/>
                </a:lnTo>
                <a:lnTo>
                  <a:pt x="369906" y="1121728"/>
                </a:lnTo>
                <a:lnTo>
                  <a:pt x="373084" y="1117283"/>
                </a:lnTo>
                <a:lnTo>
                  <a:pt x="376897" y="1113473"/>
                </a:lnTo>
                <a:lnTo>
                  <a:pt x="380393" y="1109345"/>
                </a:lnTo>
                <a:lnTo>
                  <a:pt x="518631" y="971550"/>
                </a:lnTo>
                <a:lnTo>
                  <a:pt x="522762" y="967740"/>
                </a:lnTo>
                <a:lnTo>
                  <a:pt x="526893" y="963930"/>
                </a:lnTo>
                <a:lnTo>
                  <a:pt x="531025" y="960755"/>
                </a:lnTo>
                <a:lnTo>
                  <a:pt x="535474" y="957898"/>
                </a:lnTo>
                <a:lnTo>
                  <a:pt x="539923" y="954723"/>
                </a:lnTo>
                <a:lnTo>
                  <a:pt x="544690" y="952183"/>
                </a:lnTo>
                <a:lnTo>
                  <a:pt x="549456" y="949960"/>
                </a:lnTo>
                <a:lnTo>
                  <a:pt x="554223" y="948055"/>
                </a:lnTo>
                <a:lnTo>
                  <a:pt x="558990" y="946150"/>
                </a:lnTo>
                <a:lnTo>
                  <a:pt x="564075" y="944245"/>
                </a:lnTo>
                <a:lnTo>
                  <a:pt x="568841" y="943293"/>
                </a:lnTo>
                <a:lnTo>
                  <a:pt x="573926" y="942023"/>
                </a:lnTo>
                <a:lnTo>
                  <a:pt x="579011" y="941070"/>
                </a:lnTo>
                <a:lnTo>
                  <a:pt x="584095" y="940435"/>
                </a:lnTo>
                <a:lnTo>
                  <a:pt x="589180" y="939800"/>
                </a:lnTo>
                <a:close/>
                <a:moveTo>
                  <a:pt x="46448" y="457200"/>
                </a:moveTo>
                <a:lnTo>
                  <a:pt x="51221" y="457200"/>
                </a:lnTo>
                <a:lnTo>
                  <a:pt x="55993" y="457517"/>
                </a:lnTo>
                <a:lnTo>
                  <a:pt x="61083" y="458468"/>
                </a:lnTo>
                <a:lnTo>
                  <a:pt x="65219" y="459420"/>
                </a:lnTo>
                <a:lnTo>
                  <a:pt x="69991" y="461322"/>
                </a:lnTo>
                <a:lnTo>
                  <a:pt x="74445" y="463542"/>
                </a:lnTo>
                <a:lnTo>
                  <a:pt x="78899" y="466078"/>
                </a:lnTo>
                <a:lnTo>
                  <a:pt x="83035" y="468932"/>
                </a:lnTo>
                <a:lnTo>
                  <a:pt x="86534" y="472737"/>
                </a:lnTo>
                <a:lnTo>
                  <a:pt x="458759" y="855775"/>
                </a:lnTo>
                <a:lnTo>
                  <a:pt x="461940" y="859897"/>
                </a:lnTo>
                <a:lnTo>
                  <a:pt x="464803" y="863702"/>
                </a:lnTo>
                <a:lnTo>
                  <a:pt x="467348" y="868142"/>
                </a:lnTo>
                <a:lnTo>
                  <a:pt x="469575" y="872898"/>
                </a:lnTo>
                <a:lnTo>
                  <a:pt x="471166" y="877337"/>
                </a:lnTo>
                <a:lnTo>
                  <a:pt x="472120" y="882093"/>
                </a:lnTo>
                <a:lnTo>
                  <a:pt x="473075" y="887167"/>
                </a:lnTo>
                <a:lnTo>
                  <a:pt x="473075" y="891923"/>
                </a:lnTo>
                <a:lnTo>
                  <a:pt x="472439" y="896679"/>
                </a:lnTo>
                <a:lnTo>
                  <a:pt x="471802" y="901435"/>
                </a:lnTo>
                <a:lnTo>
                  <a:pt x="470848" y="906192"/>
                </a:lnTo>
                <a:lnTo>
                  <a:pt x="468939" y="910948"/>
                </a:lnTo>
                <a:lnTo>
                  <a:pt x="466712" y="915070"/>
                </a:lnTo>
                <a:lnTo>
                  <a:pt x="464167" y="919192"/>
                </a:lnTo>
                <a:lnTo>
                  <a:pt x="461304" y="923314"/>
                </a:lnTo>
                <a:lnTo>
                  <a:pt x="457486" y="927119"/>
                </a:lnTo>
                <a:lnTo>
                  <a:pt x="453986" y="930607"/>
                </a:lnTo>
                <a:lnTo>
                  <a:pt x="449851" y="933461"/>
                </a:lnTo>
                <a:lnTo>
                  <a:pt x="445397" y="935681"/>
                </a:lnTo>
                <a:lnTo>
                  <a:pt x="441261" y="937583"/>
                </a:lnTo>
                <a:lnTo>
                  <a:pt x="436807" y="939169"/>
                </a:lnTo>
                <a:lnTo>
                  <a:pt x="432035" y="940437"/>
                </a:lnTo>
                <a:lnTo>
                  <a:pt x="427263" y="941071"/>
                </a:lnTo>
                <a:lnTo>
                  <a:pt x="422491" y="941388"/>
                </a:lnTo>
                <a:lnTo>
                  <a:pt x="417400" y="941071"/>
                </a:lnTo>
                <a:lnTo>
                  <a:pt x="412628" y="940437"/>
                </a:lnTo>
                <a:lnTo>
                  <a:pt x="407856" y="939169"/>
                </a:lnTo>
                <a:lnTo>
                  <a:pt x="403084" y="937266"/>
                </a:lnTo>
                <a:lnTo>
                  <a:pt x="398312" y="935046"/>
                </a:lnTo>
                <a:lnTo>
                  <a:pt x="394176" y="932510"/>
                </a:lnTo>
                <a:lnTo>
                  <a:pt x="390040" y="929339"/>
                </a:lnTo>
                <a:lnTo>
                  <a:pt x="386222" y="925851"/>
                </a:lnTo>
                <a:lnTo>
                  <a:pt x="14316" y="542496"/>
                </a:lnTo>
                <a:lnTo>
                  <a:pt x="10499" y="538374"/>
                </a:lnTo>
                <a:lnTo>
                  <a:pt x="7635" y="534569"/>
                </a:lnTo>
                <a:lnTo>
                  <a:pt x="5090" y="530130"/>
                </a:lnTo>
                <a:lnTo>
                  <a:pt x="3181" y="525690"/>
                </a:lnTo>
                <a:lnTo>
                  <a:pt x="1909" y="520934"/>
                </a:lnTo>
                <a:lnTo>
                  <a:pt x="636" y="516178"/>
                </a:lnTo>
                <a:lnTo>
                  <a:pt x="0" y="511422"/>
                </a:lnTo>
                <a:lnTo>
                  <a:pt x="0" y="506348"/>
                </a:lnTo>
                <a:lnTo>
                  <a:pt x="318" y="501592"/>
                </a:lnTo>
                <a:lnTo>
                  <a:pt x="954" y="496836"/>
                </a:lnTo>
                <a:lnTo>
                  <a:pt x="2227" y="492397"/>
                </a:lnTo>
                <a:lnTo>
                  <a:pt x="4136" y="487957"/>
                </a:lnTo>
                <a:lnTo>
                  <a:pt x="6045" y="483518"/>
                </a:lnTo>
                <a:lnTo>
                  <a:pt x="8908" y="479079"/>
                </a:lnTo>
                <a:lnTo>
                  <a:pt x="11771" y="475274"/>
                </a:lnTo>
                <a:lnTo>
                  <a:pt x="15271" y="471469"/>
                </a:lnTo>
                <a:lnTo>
                  <a:pt x="19406" y="467981"/>
                </a:lnTo>
                <a:lnTo>
                  <a:pt x="23224" y="464810"/>
                </a:lnTo>
                <a:lnTo>
                  <a:pt x="27678" y="462908"/>
                </a:lnTo>
                <a:lnTo>
                  <a:pt x="32132" y="460688"/>
                </a:lnTo>
                <a:lnTo>
                  <a:pt x="36904" y="459103"/>
                </a:lnTo>
                <a:lnTo>
                  <a:pt x="41676" y="458151"/>
                </a:lnTo>
                <a:lnTo>
                  <a:pt x="46448" y="457200"/>
                </a:lnTo>
                <a:close/>
                <a:moveTo>
                  <a:pt x="1155700" y="165100"/>
                </a:moveTo>
                <a:lnTo>
                  <a:pt x="1165860" y="165100"/>
                </a:lnTo>
                <a:lnTo>
                  <a:pt x="1176337" y="165417"/>
                </a:lnTo>
                <a:lnTo>
                  <a:pt x="1186497" y="165735"/>
                </a:lnTo>
                <a:lnTo>
                  <a:pt x="1196975" y="167004"/>
                </a:lnTo>
                <a:lnTo>
                  <a:pt x="1208087" y="167956"/>
                </a:lnTo>
                <a:lnTo>
                  <a:pt x="1229677" y="170494"/>
                </a:lnTo>
                <a:lnTo>
                  <a:pt x="1251902" y="173667"/>
                </a:lnTo>
                <a:lnTo>
                  <a:pt x="1263332" y="175888"/>
                </a:lnTo>
                <a:lnTo>
                  <a:pt x="1275715" y="178426"/>
                </a:lnTo>
                <a:lnTo>
                  <a:pt x="1289367" y="181599"/>
                </a:lnTo>
                <a:lnTo>
                  <a:pt x="1303020" y="184772"/>
                </a:lnTo>
                <a:lnTo>
                  <a:pt x="1332230" y="192704"/>
                </a:lnTo>
                <a:lnTo>
                  <a:pt x="1363345" y="201888"/>
                </a:lnTo>
                <a:lnTo>
                  <a:pt x="1395412" y="211741"/>
                </a:lnTo>
                <a:lnTo>
                  <a:pt x="1427797" y="222211"/>
                </a:lnTo>
                <a:lnTo>
                  <a:pt x="1460182" y="232682"/>
                </a:lnTo>
                <a:lnTo>
                  <a:pt x="1491932" y="244104"/>
                </a:lnTo>
                <a:lnTo>
                  <a:pt x="1522095" y="254574"/>
                </a:lnTo>
                <a:lnTo>
                  <a:pt x="1550352" y="264727"/>
                </a:lnTo>
                <a:lnTo>
                  <a:pt x="1597977" y="282813"/>
                </a:lnTo>
                <a:lnTo>
                  <a:pt x="1630045" y="295187"/>
                </a:lnTo>
                <a:lnTo>
                  <a:pt x="1642110" y="299946"/>
                </a:lnTo>
                <a:lnTo>
                  <a:pt x="2082800" y="746365"/>
                </a:lnTo>
                <a:lnTo>
                  <a:pt x="1774190" y="1098550"/>
                </a:lnTo>
                <a:lnTo>
                  <a:pt x="1441132" y="733991"/>
                </a:lnTo>
                <a:lnTo>
                  <a:pt x="1435735" y="727010"/>
                </a:lnTo>
                <a:lnTo>
                  <a:pt x="1420187" y="708925"/>
                </a:lnTo>
                <a:lnTo>
                  <a:pt x="1409065" y="696868"/>
                </a:lnTo>
                <a:lnTo>
                  <a:pt x="1396365" y="682908"/>
                </a:lnTo>
                <a:lnTo>
                  <a:pt x="1382395" y="668313"/>
                </a:lnTo>
                <a:lnTo>
                  <a:pt x="1366837" y="652766"/>
                </a:lnTo>
                <a:lnTo>
                  <a:pt x="1350645" y="636902"/>
                </a:lnTo>
                <a:lnTo>
                  <a:pt x="1333500" y="621672"/>
                </a:lnTo>
                <a:lnTo>
                  <a:pt x="1324292" y="614057"/>
                </a:lnTo>
                <a:lnTo>
                  <a:pt x="1315402" y="606760"/>
                </a:lnTo>
                <a:lnTo>
                  <a:pt x="1306512" y="599779"/>
                </a:lnTo>
                <a:lnTo>
                  <a:pt x="1297305" y="593434"/>
                </a:lnTo>
                <a:lnTo>
                  <a:pt x="1288097" y="586771"/>
                </a:lnTo>
                <a:lnTo>
                  <a:pt x="1279207" y="581060"/>
                </a:lnTo>
                <a:lnTo>
                  <a:pt x="1270000" y="575666"/>
                </a:lnTo>
                <a:lnTo>
                  <a:pt x="1261110" y="570907"/>
                </a:lnTo>
                <a:lnTo>
                  <a:pt x="1252220" y="566465"/>
                </a:lnTo>
                <a:lnTo>
                  <a:pt x="1243330" y="562657"/>
                </a:lnTo>
                <a:lnTo>
                  <a:pt x="1235075" y="559802"/>
                </a:lnTo>
                <a:lnTo>
                  <a:pt x="1226502" y="557581"/>
                </a:lnTo>
                <a:lnTo>
                  <a:pt x="1222692" y="556946"/>
                </a:lnTo>
                <a:lnTo>
                  <a:pt x="1218565" y="556312"/>
                </a:lnTo>
                <a:lnTo>
                  <a:pt x="1210627" y="555994"/>
                </a:lnTo>
                <a:lnTo>
                  <a:pt x="1203325" y="556312"/>
                </a:lnTo>
                <a:lnTo>
                  <a:pt x="1196022" y="557581"/>
                </a:lnTo>
                <a:lnTo>
                  <a:pt x="1189037" y="559484"/>
                </a:lnTo>
                <a:lnTo>
                  <a:pt x="1182052" y="562340"/>
                </a:lnTo>
                <a:lnTo>
                  <a:pt x="1176020" y="565195"/>
                </a:lnTo>
                <a:lnTo>
                  <a:pt x="1169670" y="569320"/>
                </a:lnTo>
                <a:lnTo>
                  <a:pt x="1163955" y="573762"/>
                </a:lnTo>
                <a:lnTo>
                  <a:pt x="1158557" y="578521"/>
                </a:lnTo>
                <a:lnTo>
                  <a:pt x="1152842" y="583598"/>
                </a:lnTo>
                <a:lnTo>
                  <a:pt x="1147762" y="588992"/>
                </a:lnTo>
                <a:lnTo>
                  <a:pt x="1143000" y="594703"/>
                </a:lnTo>
                <a:lnTo>
                  <a:pt x="1138872" y="601049"/>
                </a:lnTo>
                <a:lnTo>
                  <a:pt x="1134745" y="607077"/>
                </a:lnTo>
                <a:lnTo>
                  <a:pt x="1130617" y="613423"/>
                </a:lnTo>
                <a:lnTo>
                  <a:pt x="1127125" y="619451"/>
                </a:lnTo>
                <a:lnTo>
                  <a:pt x="1123315" y="626114"/>
                </a:lnTo>
                <a:lnTo>
                  <a:pt x="1117282" y="638488"/>
                </a:lnTo>
                <a:lnTo>
                  <a:pt x="1112202" y="650545"/>
                </a:lnTo>
                <a:lnTo>
                  <a:pt x="1108075" y="661015"/>
                </a:lnTo>
                <a:lnTo>
                  <a:pt x="1104900" y="670217"/>
                </a:lnTo>
                <a:lnTo>
                  <a:pt x="1102677" y="677197"/>
                </a:lnTo>
                <a:lnTo>
                  <a:pt x="1100772" y="683225"/>
                </a:lnTo>
                <a:lnTo>
                  <a:pt x="1098232" y="690523"/>
                </a:lnTo>
                <a:lnTo>
                  <a:pt x="1095057" y="697820"/>
                </a:lnTo>
                <a:lnTo>
                  <a:pt x="1090930" y="705435"/>
                </a:lnTo>
                <a:lnTo>
                  <a:pt x="1086802" y="713684"/>
                </a:lnTo>
                <a:lnTo>
                  <a:pt x="1082040" y="721617"/>
                </a:lnTo>
                <a:lnTo>
                  <a:pt x="1076325" y="729549"/>
                </a:lnTo>
                <a:lnTo>
                  <a:pt x="1070610" y="737481"/>
                </a:lnTo>
                <a:lnTo>
                  <a:pt x="1063942" y="746047"/>
                </a:lnTo>
                <a:lnTo>
                  <a:pt x="1057592" y="753980"/>
                </a:lnTo>
                <a:lnTo>
                  <a:pt x="1050607" y="761912"/>
                </a:lnTo>
                <a:lnTo>
                  <a:pt x="1042987" y="769844"/>
                </a:lnTo>
                <a:lnTo>
                  <a:pt x="1035367" y="777776"/>
                </a:lnTo>
                <a:lnTo>
                  <a:pt x="1027112" y="785073"/>
                </a:lnTo>
                <a:lnTo>
                  <a:pt x="1018857" y="792054"/>
                </a:lnTo>
                <a:lnTo>
                  <a:pt x="1010602" y="799351"/>
                </a:lnTo>
                <a:lnTo>
                  <a:pt x="1001712" y="806014"/>
                </a:lnTo>
                <a:lnTo>
                  <a:pt x="992505" y="812360"/>
                </a:lnTo>
                <a:lnTo>
                  <a:pt x="983615" y="818071"/>
                </a:lnTo>
                <a:lnTo>
                  <a:pt x="974407" y="823465"/>
                </a:lnTo>
                <a:lnTo>
                  <a:pt x="964882" y="828541"/>
                </a:lnTo>
                <a:lnTo>
                  <a:pt x="955357" y="832983"/>
                </a:lnTo>
                <a:lnTo>
                  <a:pt x="946467" y="837108"/>
                </a:lnTo>
                <a:lnTo>
                  <a:pt x="936942" y="839964"/>
                </a:lnTo>
                <a:lnTo>
                  <a:pt x="927417" y="842502"/>
                </a:lnTo>
                <a:lnTo>
                  <a:pt x="917892" y="844723"/>
                </a:lnTo>
                <a:lnTo>
                  <a:pt x="908367" y="845675"/>
                </a:lnTo>
                <a:lnTo>
                  <a:pt x="899477" y="845992"/>
                </a:lnTo>
                <a:lnTo>
                  <a:pt x="890270" y="845357"/>
                </a:lnTo>
                <a:lnTo>
                  <a:pt x="885507" y="845040"/>
                </a:lnTo>
                <a:lnTo>
                  <a:pt x="881062" y="843771"/>
                </a:lnTo>
                <a:lnTo>
                  <a:pt x="876617" y="843136"/>
                </a:lnTo>
                <a:lnTo>
                  <a:pt x="872490" y="841867"/>
                </a:lnTo>
                <a:lnTo>
                  <a:pt x="868045" y="840281"/>
                </a:lnTo>
                <a:lnTo>
                  <a:pt x="863600" y="838377"/>
                </a:lnTo>
                <a:lnTo>
                  <a:pt x="859472" y="836791"/>
                </a:lnTo>
                <a:lnTo>
                  <a:pt x="855345" y="834570"/>
                </a:lnTo>
                <a:lnTo>
                  <a:pt x="847407" y="829493"/>
                </a:lnTo>
                <a:lnTo>
                  <a:pt x="840422" y="823782"/>
                </a:lnTo>
                <a:lnTo>
                  <a:pt x="833755" y="818388"/>
                </a:lnTo>
                <a:lnTo>
                  <a:pt x="828357" y="812360"/>
                </a:lnTo>
                <a:lnTo>
                  <a:pt x="823277" y="805697"/>
                </a:lnTo>
                <a:lnTo>
                  <a:pt x="818515" y="798717"/>
                </a:lnTo>
                <a:lnTo>
                  <a:pt x="814705" y="791736"/>
                </a:lnTo>
                <a:lnTo>
                  <a:pt x="811212" y="784439"/>
                </a:lnTo>
                <a:lnTo>
                  <a:pt x="808672" y="777141"/>
                </a:lnTo>
                <a:lnTo>
                  <a:pt x="806132" y="769844"/>
                </a:lnTo>
                <a:lnTo>
                  <a:pt x="804227" y="762229"/>
                </a:lnTo>
                <a:lnTo>
                  <a:pt x="802640" y="754614"/>
                </a:lnTo>
                <a:lnTo>
                  <a:pt x="801687" y="746999"/>
                </a:lnTo>
                <a:lnTo>
                  <a:pt x="801052" y="739384"/>
                </a:lnTo>
                <a:lnTo>
                  <a:pt x="800100" y="731770"/>
                </a:lnTo>
                <a:lnTo>
                  <a:pt x="800100" y="724472"/>
                </a:lnTo>
                <a:lnTo>
                  <a:pt x="800100" y="717175"/>
                </a:lnTo>
                <a:lnTo>
                  <a:pt x="800417" y="709877"/>
                </a:lnTo>
                <a:lnTo>
                  <a:pt x="802005" y="696551"/>
                </a:lnTo>
                <a:lnTo>
                  <a:pt x="803592" y="684494"/>
                </a:lnTo>
                <a:lnTo>
                  <a:pt x="805497" y="673389"/>
                </a:lnTo>
                <a:lnTo>
                  <a:pt x="807720" y="664823"/>
                </a:lnTo>
                <a:lnTo>
                  <a:pt x="809307" y="657842"/>
                </a:lnTo>
                <a:lnTo>
                  <a:pt x="811212" y="652131"/>
                </a:lnTo>
                <a:lnTo>
                  <a:pt x="814387" y="646737"/>
                </a:lnTo>
                <a:lnTo>
                  <a:pt x="823277" y="631191"/>
                </a:lnTo>
                <a:lnTo>
                  <a:pt x="836930" y="606125"/>
                </a:lnTo>
                <a:lnTo>
                  <a:pt x="845820" y="589626"/>
                </a:lnTo>
                <a:lnTo>
                  <a:pt x="855345" y="571224"/>
                </a:lnTo>
                <a:lnTo>
                  <a:pt x="865822" y="549966"/>
                </a:lnTo>
                <a:lnTo>
                  <a:pt x="876935" y="527121"/>
                </a:lnTo>
                <a:lnTo>
                  <a:pt x="889000" y="501739"/>
                </a:lnTo>
                <a:lnTo>
                  <a:pt x="901382" y="474135"/>
                </a:lnTo>
                <a:lnTo>
                  <a:pt x="914717" y="444627"/>
                </a:lnTo>
                <a:lnTo>
                  <a:pt x="928052" y="413216"/>
                </a:lnTo>
                <a:lnTo>
                  <a:pt x="942022" y="379584"/>
                </a:lnTo>
                <a:lnTo>
                  <a:pt x="955675" y="343731"/>
                </a:lnTo>
                <a:lnTo>
                  <a:pt x="962977" y="325963"/>
                </a:lnTo>
                <a:lnTo>
                  <a:pt x="970280" y="309782"/>
                </a:lnTo>
                <a:lnTo>
                  <a:pt x="977900" y="293917"/>
                </a:lnTo>
                <a:lnTo>
                  <a:pt x="985202" y="279640"/>
                </a:lnTo>
                <a:lnTo>
                  <a:pt x="993457" y="266314"/>
                </a:lnTo>
                <a:lnTo>
                  <a:pt x="1001077" y="253940"/>
                </a:lnTo>
                <a:lnTo>
                  <a:pt x="1009015" y="242517"/>
                </a:lnTo>
                <a:lnTo>
                  <a:pt x="1017270" y="232364"/>
                </a:lnTo>
                <a:lnTo>
                  <a:pt x="1025525" y="222846"/>
                </a:lnTo>
                <a:lnTo>
                  <a:pt x="1034097" y="214279"/>
                </a:lnTo>
                <a:lnTo>
                  <a:pt x="1042670" y="206347"/>
                </a:lnTo>
                <a:lnTo>
                  <a:pt x="1051242" y="199367"/>
                </a:lnTo>
                <a:lnTo>
                  <a:pt x="1060132" y="193021"/>
                </a:lnTo>
                <a:lnTo>
                  <a:pt x="1069022" y="187627"/>
                </a:lnTo>
                <a:lnTo>
                  <a:pt x="1078230" y="182868"/>
                </a:lnTo>
                <a:lnTo>
                  <a:pt x="1087437" y="178426"/>
                </a:lnTo>
                <a:lnTo>
                  <a:pt x="1096962" y="175253"/>
                </a:lnTo>
                <a:lnTo>
                  <a:pt x="1106487" y="172398"/>
                </a:lnTo>
                <a:lnTo>
                  <a:pt x="1115695" y="169859"/>
                </a:lnTo>
                <a:lnTo>
                  <a:pt x="1125537" y="167956"/>
                </a:lnTo>
                <a:lnTo>
                  <a:pt x="1135380" y="166369"/>
                </a:lnTo>
                <a:lnTo>
                  <a:pt x="1145222" y="165735"/>
                </a:lnTo>
                <a:lnTo>
                  <a:pt x="1155700" y="165100"/>
                </a:lnTo>
                <a:close/>
                <a:moveTo>
                  <a:pt x="1830538" y="0"/>
                </a:moveTo>
                <a:lnTo>
                  <a:pt x="1838784" y="635"/>
                </a:lnTo>
                <a:lnTo>
                  <a:pt x="1843225" y="952"/>
                </a:lnTo>
                <a:lnTo>
                  <a:pt x="1847348" y="1587"/>
                </a:lnTo>
                <a:lnTo>
                  <a:pt x="1851154" y="2856"/>
                </a:lnTo>
                <a:lnTo>
                  <a:pt x="1855277" y="4126"/>
                </a:lnTo>
                <a:lnTo>
                  <a:pt x="1858766" y="5712"/>
                </a:lnTo>
                <a:lnTo>
                  <a:pt x="1862889" y="7299"/>
                </a:lnTo>
                <a:lnTo>
                  <a:pt x="1866378" y="8886"/>
                </a:lnTo>
                <a:lnTo>
                  <a:pt x="1869867" y="11107"/>
                </a:lnTo>
                <a:lnTo>
                  <a:pt x="1873356" y="13328"/>
                </a:lnTo>
                <a:lnTo>
                  <a:pt x="1876210" y="15867"/>
                </a:lnTo>
                <a:lnTo>
                  <a:pt x="1879699" y="18723"/>
                </a:lnTo>
                <a:lnTo>
                  <a:pt x="1882553" y="21897"/>
                </a:lnTo>
                <a:lnTo>
                  <a:pt x="2257762" y="421109"/>
                </a:lnTo>
                <a:lnTo>
                  <a:pt x="2260934" y="424282"/>
                </a:lnTo>
                <a:lnTo>
                  <a:pt x="2263471" y="427455"/>
                </a:lnTo>
                <a:lnTo>
                  <a:pt x="2265692" y="430946"/>
                </a:lnTo>
                <a:lnTo>
                  <a:pt x="2267595" y="434437"/>
                </a:lnTo>
                <a:lnTo>
                  <a:pt x="2269498" y="437928"/>
                </a:lnTo>
                <a:lnTo>
                  <a:pt x="2271083" y="441736"/>
                </a:lnTo>
                <a:lnTo>
                  <a:pt x="2272352" y="445861"/>
                </a:lnTo>
                <a:lnTo>
                  <a:pt x="2273938" y="449352"/>
                </a:lnTo>
                <a:lnTo>
                  <a:pt x="2274572" y="453477"/>
                </a:lnTo>
                <a:lnTo>
                  <a:pt x="2275841" y="457603"/>
                </a:lnTo>
                <a:lnTo>
                  <a:pt x="2276158" y="461728"/>
                </a:lnTo>
                <a:lnTo>
                  <a:pt x="2276475" y="466171"/>
                </a:lnTo>
                <a:lnTo>
                  <a:pt x="2276475" y="474422"/>
                </a:lnTo>
                <a:lnTo>
                  <a:pt x="2275841" y="483307"/>
                </a:lnTo>
                <a:lnTo>
                  <a:pt x="2274255" y="491875"/>
                </a:lnTo>
                <a:lnTo>
                  <a:pt x="2271718" y="500761"/>
                </a:lnTo>
                <a:lnTo>
                  <a:pt x="2268546" y="509012"/>
                </a:lnTo>
                <a:lnTo>
                  <a:pt x="2264423" y="517897"/>
                </a:lnTo>
                <a:lnTo>
                  <a:pt x="2259348" y="526148"/>
                </a:lnTo>
                <a:lnTo>
                  <a:pt x="2253956" y="534399"/>
                </a:lnTo>
                <a:lnTo>
                  <a:pt x="2247296" y="542018"/>
                </a:lnTo>
                <a:lnTo>
                  <a:pt x="2240001" y="549314"/>
                </a:lnTo>
                <a:lnTo>
                  <a:pt x="2194646" y="592154"/>
                </a:lnTo>
                <a:lnTo>
                  <a:pt x="2186400" y="599136"/>
                </a:lnTo>
                <a:lnTo>
                  <a:pt x="2178471" y="604848"/>
                </a:lnTo>
                <a:lnTo>
                  <a:pt x="2170224" y="609925"/>
                </a:lnTo>
                <a:lnTo>
                  <a:pt x="2161344" y="614368"/>
                </a:lnTo>
                <a:lnTo>
                  <a:pt x="2152780" y="618176"/>
                </a:lnTo>
                <a:lnTo>
                  <a:pt x="2143899" y="621032"/>
                </a:lnTo>
                <a:lnTo>
                  <a:pt x="2135336" y="622619"/>
                </a:lnTo>
                <a:lnTo>
                  <a:pt x="2126455" y="623888"/>
                </a:lnTo>
                <a:lnTo>
                  <a:pt x="2117892" y="623888"/>
                </a:lnTo>
                <a:lnTo>
                  <a:pt x="2109011" y="623571"/>
                </a:lnTo>
                <a:lnTo>
                  <a:pt x="2104888" y="622619"/>
                </a:lnTo>
                <a:lnTo>
                  <a:pt x="2101082" y="621984"/>
                </a:lnTo>
                <a:lnTo>
                  <a:pt x="2096959" y="621032"/>
                </a:lnTo>
                <a:lnTo>
                  <a:pt x="2092835" y="619763"/>
                </a:lnTo>
                <a:lnTo>
                  <a:pt x="2089029" y="618493"/>
                </a:lnTo>
                <a:lnTo>
                  <a:pt x="2085223" y="616589"/>
                </a:lnTo>
                <a:lnTo>
                  <a:pt x="2081735" y="614685"/>
                </a:lnTo>
                <a:lnTo>
                  <a:pt x="2078563" y="612464"/>
                </a:lnTo>
                <a:lnTo>
                  <a:pt x="2074757" y="610243"/>
                </a:lnTo>
                <a:lnTo>
                  <a:pt x="2071585" y="607704"/>
                </a:lnTo>
                <a:lnTo>
                  <a:pt x="2068731" y="604848"/>
                </a:lnTo>
                <a:lnTo>
                  <a:pt x="2065559" y="601992"/>
                </a:lnTo>
                <a:lnTo>
                  <a:pt x="1690350" y="202462"/>
                </a:lnTo>
                <a:lnTo>
                  <a:pt x="1687813" y="199606"/>
                </a:lnTo>
                <a:lnTo>
                  <a:pt x="1685275" y="196115"/>
                </a:lnTo>
                <a:lnTo>
                  <a:pt x="1682738" y="192942"/>
                </a:lnTo>
                <a:lnTo>
                  <a:pt x="1680835" y="189451"/>
                </a:lnTo>
                <a:lnTo>
                  <a:pt x="1678615" y="185643"/>
                </a:lnTo>
                <a:lnTo>
                  <a:pt x="1677346" y="182153"/>
                </a:lnTo>
                <a:lnTo>
                  <a:pt x="1675760" y="178027"/>
                </a:lnTo>
                <a:lnTo>
                  <a:pt x="1674492" y="174219"/>
                </a:lnTo>
                <a:lnTo>
                  <a:pt x="1673540" y="170411"/>
                </a:lnTo>
                <a:lnTo>
                  <a:pt x="1672906" y="165968"/>
                </a:lnTo>
                <a:lnTo>
                  <a:pt x="1671954" y="161843"/>
                </a:lnTo>
                <a:lnTo>
                  <a:pt x="1671637" y="158035"/>
                </a:lnTo>
                <a:lnTo>
                  <a:pt x="1671637" y="149149"/>
                </a:lnTo>
                <a:lnTo>
                  <a:pt x="1672589" y="140899"/>
                </a:lnTo>
                <a:lnTo>
                  <a:pt x="1673857" y="132013"/>
                </a:lnTo>
                <a:lnTo>
                  <a:pt x="1676395" y="123445"/>
                </a:lnTo>
                <a:lnTo>
                  <a:pt x="1679884" y="114559"/>
                </a:lnTo>
                <a:lnTo>
                  <a:pt x="1683690" y="106309"/>
                </a:lnTo>
                <a:lnTo>
                  <a:pt x="1688764" y="97740"/>
                </a:lnTo>
                <a:lnTo>
                  <a:pt x="1694156" y="89807"/>
                </a:lnTo>
                <a:lnTo>
                  <a:pt x="1700817" y="82191"/>
                </a:lnTo>
                <a:lnTo>
                  <a:pt x="1708111" y="74575"/>
                </a:lnTo>
                <a:lnTo>
                  <a:pt x="1753784" y="31417"/>
                </a:lnTo>
                <a:lnTo>
                  <a:pt x="1761713" y="25070"/>
                </a:lnTo>
                <a:lnTo>
                  <a:pt x="1769642" y="18723"/>
                </a:lnTo>
                <a:lnTo>
                  <a:pt x="1777888" y="13646"/>
                </a:lnTo>
                <a:lnTo>
                  <a:pt x="1786769" y="9203"/>
                </a:lnTo>
                <a:lnTo>
                  <a:pt x="1795650" y="5712"/>
                </a:lnTo>
                <a:lnTo>
                  <a:pt x="1804213" y="3174"/>
                </a:lnTo>
                <a:lnTo>
                  <a:pt x="1813094" y="1269"/>
                </a:lnTo>
                <a:lnTo>
                  <a:pt x="1821657" y="317"/>
                </a:lnTo>
                <a:lnTo>
                  <a:pt x="183053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6958607" y="4082415"/>
            <a:ext cx="2514006" cy="461665"/>
          </a:xfrm>
          <a:prstGeom prst="rect">
            <a:avLst/>
          </a:prstGeom>
          <a:noFill/>
        </p:spPr>
        <p:txBody>
          <a:bodyPr wrap="square" rtlCol="0">
            <a:spAutoFit/>
          </a:bodyPr>
          <a:lstStyle/>
          <a:p>
            <a:pPr algn="ctr"/>
            <a:r>
              <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a:t>
            </a:r>
          </a:p>
        </p:txBody>
      </p:sp>
      <p:sp>
        <p:nvSpPr>
          <p:cNvPr id="29" name="团队"/>
          <p:cNvSpPr/>
          <p:nvPr/>
        </p:nvSpPr>
        <p:spPr bwMode="auto">
          <a:xfrm>
            <a:off x="7437120" y="3070543"/>
            <a:ext cx="991870" cy="715645"/>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8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8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8"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902460" y="4730750"/>
            <a:ext cx="2722880" cy="757130"/>
          </a:xfrm>
          <a:prstGeom prst="rect">
            <a:avLst/>
          </a:prstGeom>
          <a:noFill/>
        </p:spPr>
        <p:txBody>
          <a:bodyPr wrap="square" rtlCol="0">
            <a:spAutoFit/>
          </a:bodyPr>
          <a:lstStyle/>
          <a:p>
            <a:pPr>
              <a:lnSpc>
                <a:spcPct val="120000"/>
              </a:lnSpc>
            </a:pP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7299325" y="2794635"/>
            <a:ext cx="1267460" cy="12674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6322696" y="4700282"/>
            <a:ext cx="4550092" cy="1338828"/>
          </a:xfrm>
          <a:prstGeom prst="rect">
            <a:avLst/>
          </a:prstGeom>
          <a:noFill/>
        </p:spPr>
        <p:txBody>
          <a:bodyPr wrap="square" rtlCol="0">
            <a:spAutoFit/>
          </a:bodyPr>
          <a:lstStyle/>
          <a:p>
            <a:pPr indent="457200">
              <a:lnSpc>
                <a:spcPct val="150000"/>
              </a:lnSpc>
            </a:pPr>
            <a:r>
              <a:rPr lang="zh-CN" altLang="en-US" spc="-200" dirty="0">
                <a:solidFill>
                  <a:srgbClr val="C00000"/>
                </a:solidFill>
                <a:uFillTx/>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a:t>
            </a:r>
            <a:endParaRPr lang="en-US" altLang="zh-CN" spc="-200" dirty="0">
              <a:solidFill>
                <a:srgbClr val="C00000"/>
              </a:solidFill>
              <a:uFillTx/>
              <a:latin typeface="Arial" panose="020B0604020202020204" pitchFamily="34" charset="0"/>
              <a:ea typeface="微软雅黑" panose="020B0503020204020204" pitchFamily="34" charset="-122"/>
              <a:sym typeface="Arial" panose="020B0604020202020204" pitchFamily="34" charset="0"/>
            </a:endParaRPr>
          </a:p>
          <a:p>
            <a:pPr indent="457200">
              <a:lnSpc>
                <a:spcPct val="150000"/>
              </a:lnSpc>
            </a:pPr>
            <a:endParaRPr lang="en-US" altLang="zh-CN" spc="-200" dirty="0">
              <a:solidFill>
                <a:srgbClr val="C00000"/>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305222" y="686673"/>
            <a:ext cx="4801314" cy="646331"/>
          </a:xfrm>
          <a:prstGeom prst="rect">
            <a:avLst/>
          </a:prstGeom>
        </p:spPr>
        <p:txBody>
          <a:bodyPr wrap="none">
            <a:spAutoFit/>
          </a:bodyPr>
          <a:lstStyle/>
          <a:p>
            <a:r>
              <a:rPr lang="zh-CN" altLang="en-US" sz="3600" dirty="0">
                <a:solidFill>
                  <a:srgbClr val="C00000"/>
                </a:solidFill>
                <a:latin typeface="Arial" panose="020B0604020202020204" pitchFamily="34" charset="0"/>
                <a:ea typeface="微软雅黑" panose="020B0503020204020204" pitchFamily="34" charset="-122"/>
                <a:sym typeface="Arial" panose="020B0604020202020204" pitchFamily="34" charset="0"/>
              </a:rPr>
              <a:t>建立干部工作务虚制度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sndAc>
          <p:endSnd/>
        </p:sndAc>
      </p:transition>
    </mc:Choice>
    <mc:Fallback xmlns="">
      <p:transition spd="slow"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360"/>
                                          </p:val>
                                        </p:tav>
                                        <p:tav tm="100000">
                                          <p:val>
                                            <p:fltVal val="0"/>
                                          </p:val>
                                        </p:tav>
                                      </p:tavLst>
                                    </p:anim>
                                    <p:animEffect transition="in" filter="fade">
                                      <p:cBhvr>
                                        <p:cTn id="18" dur="500"/>
                                        <p:tgtEl>
                                          <p:spTgt spid="24"/>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7"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par>
                                <p:cTn id="30" presetID="49" presetClass="entr" presetSubtype="0" decel="10000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 calcmode="lin" valueType="num">
                                      <p:cBhvr>
                                        <p:cTn id="34" dur="500" fill="hold"/>
                                        <p:tgtEl>
                                          <p:spTgt spid="29"/>
                                        </p:tgtEl>
                                        <p:attrNameLst>
                                          <p:attrName>style.rotation</p:attrName>
                                        </p:attrNameLst>
                                      </p:cBhvr>
                                      <p:tavLst>
                                        <p:tav tm="0">
                                          <p:val>
                                            <p:fltVal val="360"/>
                                          </p:val>
                                        </p:tav>
                                        <p:tav tm="100000">
                                          <p:val>
                                            <p:fltVal val="0"/>
                                          </p:val>
                                        </p:tav>
                                      </p:tavLst>
                                    </p:anim>
                                    <p:animEffect transition="in" filter="fade">
                                      <p:cBhvr>
                                        <p:cTn id="35" dur="500"/>
                                        <p:tgtEl>
                                          <p:spTgt spid="29"/>
                                        </p:tgtEl>
                                      </p:cBhvr>
                                    </p:animEffect>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27" grpId="0"/>
      <p:bldP spid="24" grpId="0" bldLvl="0" animBg="1"/>
      <p:bldP spid="28" grpId="0"/>
      <p:bldP spid="29" grpId="0" bldLvl="0" animBg="1"/>
      <p:bldP spid="2" grpId="0"/>
      <p:bldP spid="6" grpId="0" bldLvl="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71725" y="682625"/>
            <a:ext cx="6990815" cy="1323439"/>
          </a:xfrm>
          <a:prstGeom prst="rect">
            <a:avLst/>
          </a:prstGeom>
          <a:noFill/>
        </p:spPr>
        <p:txBody>
          <a:bodyPr wrap="square" rtlCol="0">
            <a:spAutoFit/>
          </a:bodyPr>
          <a:lstStyle>
            <a:defPPr>
              <a:defRPr lang="zh-CN"/>
            </a:defPPr>
            <a:lvl1pPr algn="ctr">
              <a:defRPr sz="4000" b="1">
                <a:solidFill>
                  <a:srgbClr val="C00000"/>
                </a:solidFill>
                <a:latin typeface="微软雅黑" panose="020B0503020204020204" pitchFamily="34" charset="-122"/>
                <a:ea typeface="微软雅黑" panose="020B0503020204020204" pitchFamily="34" charset="-122"/>
              </a:defRPr>
            </a:lvl1pPr>
          </a:lstStyle>
          <a:p>
            <a:r>
              <a:rPr lang="zh-CN" altLang="en-US" dirty="0">
                <a:latin typeface="Arial" panose="020B0604020202020204" pitchFamily="34" charset="0"/>
                <a:sym typeface="Arial" panose="020B0604020202020204" pitchFamily="34" charset="0"/>
              </a:rPr>
              <a:t>制定出台干部选拔任用</a:t>
            </a:r>
            <a:endParaRPr lang="en-US" altLang="zh-CN" dirty="0">
              <a:latin typeface="Arial" panose="020B0604020202020204" pitchFamily="34" charset="0"/>
              <a:sym typeface="Arial" panose="020B0604020202020204" pitchFamily="34" charset="0"/>
            </a:endParaRPr>
          </a:p>
          <a:p>
            <a:r>
              <a:rPr lang="zh-CN" altLang="en-US" dirty="0">
                <a:latin typeface="Arial" panose="020B0604020202020204" pitchFamily="34" charset="0"/>
                <a:sym typeface="Arial" panose="020B0604020202020204" pitchFamily="34" charset="0"/>
              </a:rPr>
              <a:t>“三审二核二报”实施办法</a:t>
            </a:r>
          </a:p>
        </p:txBody>
      </p:sp>
      <p:grpSp>
        <p:nvGrpSpPr>
          <p:cNvPr id="38" name="组合 37"/>
          <p:cNvGrpSpPr/>
          <p:nvPr/>
        </p:nvGrpSpPr>
        <p:grpSpPr>
          <a:xfrm>
            <a:off x="750888" y="2628705"/>
            <a:ext cx="3284537" cy="548076"/>
            <a:chOff x="750888" y="2628705"/>
            <a:chExt cx="3284537" cy="548076"/>
          </a:xfrm>
        </p:grpSpPr>
        <p:sp>
          <p:nvSpPr>
            <p:cNvPr id="24" name="矩形 14"/>
            <p:cNvSpPr>
              <a:spLocks noChangeArrowheads="1"/>
            </p:cNvSpPr>
            <p:nvPr/>
          </p:nvSpPr>
          <p:spPr bwMode="auto">
            <a:xfrm>
              <a:off x="750888" y="2628705"/>
              <a:ext cx="3284537" cy="548076"/>
            </a:xfrm>
            <a:prstGeom prst="rect">
              <a:avLst/>
            </a:prstGeom>
            <a:solidFill>
              <a:srgbClr val="C00000"/>
            </a:solidFill>
            <a:ln w="19050">
              <a:solidFill>
                <a:srgbClr val="C0000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15"/>
            <p:cNvSpPr txBox="1">
              <a:spLocks noChangeArrowheads="1"/>
            </p:cNvSpPr>
            <p:nvPr/>
          </p:nvSpPr>
          <p:spPr bwMode="auto">
            <a:xfrm>
              <a:off x="1377493" y="267191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2400" b="1" dirty="0">
                  <a:solidFill>
                    <a:srgbClr val="FFFBF3"/>
                  </a:solidFill>
                  <a:latin typeface="Arial" panose="020B0604020202020204" pitchFamily="34" charset="0"/>
                  <a:ea typeface="微软雅黑" panose="020B0503020204020204" pitchFamily="34" charset="-122"/>
                  <a:sym typeface="Arial" panose="020B0604020202020204" pitchFamily="34" charset="0"/>
                </a:rPr>
                <a:t>双击替换内容</a:t>
              </a:r>
            </a:p>
          </p:txBody>
        </p:sp>
      </p:grpSp>
      <p:sp>
        <p:nvSpPr>
          <p:cNvPr id="26" name="文本框 16"/>
          <p:cNvSpPr txBox="1">
            <a:spLocks noChangeArrowheads="1"/>
          </p:cNvSpPr>
          <p:nvPr/>
        </p:nvSpPr>
        <p:spPr bwMode="auto">
          <a:xfrm>
            <a:off x="1093789" y="3446586"/>
            <a:ext cx="255031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ct val="0"/>
              </a:spcBef>
              <a:buNone/>
            </a:pP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4574382" y="2628705"/>
            <a:ext cx="3284537" cy="548076"/>
            <a:chOff x="4574382" y="2628705"/>
            <a:chExt cx="3284537" cy="548076"/>
          </a:xfrm>
        </p:grpSpPr>
        <p:sp>
          <p:nvSpPr>
            <p:cNvPr id="28" name="矩形 18"/>
            <p:cNvSpPr>
              <a:spLocks noChangeArrowheads="1"/>
            </p:cNvSpPr>
            <p:nvPr/>
          </p:nvSpPr>
          <p:spPr bwMode="auto">
            <a:xfrm>
              <a:off x="4574382" y="2628705"/>
              <a:ext cx="3284537" cy="548076"/>
            </a:xfrm>
            <a:prstGeom prst="rect">
              <a:avLst/>
            </a:prstGeom>
            <a:solidFill>
              <a:srgbClr val="C00000"/>
            </a:solidFill>
            <a:ln w="19050">
              <a:solidFill>
                <a:srgbClr val="C0000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19"/>
            <p:cNvSpPr txBox="1">
              <a:spLocks noChangeArrowheads="1"/>
            </p:cNvSpPr>
            <p:nvPr/>
          </p:nvSpPr>
          <p:spPr bwMode="auto">
            <a:xfrm>
              <a:off x="5200988" y="267191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2400" b="1" dirty="0">
                  <a:solidFill>
                    <a:srgbClr val="FFFBF3"/>
                  </a:solidFill>
                  <a:latin typeface="Arial" panose="020B0604020202020204" pitchFamily="34" charset="0"/>
                  <a:ea typeface="微软雅黑" panose="020B0503020204020204" pitchFamily="34" charset="-122"/>
                  <a:sym typeface="Arial" panose="020B0604020202020204" pitchFamily="34" charset="0"/>
                </a:rPr>
                <a:t>双击替换内容</a:t>
              </a:r>
            </a:p>
          </p:txBody>
        </p:sp>
      </p:grpSp>
      <p:sp>
        <p:nvSpPr>
          <p:cNvPr id="30" name="文本框 20"/>
          <p:cNvSpPr txBox="1">
            <a:spLocks noChangeArrowheads="1"/>
          </p:cNvSpPr>
          <p:nvPr/>
        </p:nvSpPr>
        <p:spPr bwMode="auto">
          <a:xfrm>
            <a:off x="4917283" y="3446586"/>
            <a:ext cx="255031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285750" indent="-285750">
              <a:lnSpc>
                <a:spcPct val="20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20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20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8397082" y="2628705"/>
            <a:ext cx="3284537" cy="548076"/>
            <a:chOff x="8397082" y="2628705"/>
            <a:chExt cx="3284537" cy="548076"/>
          </a:xfrm>
        </p:grpSpPr>
        <p:sp>
          <p:nvSpPr>
            <p:cNvPr id="32" name="矩形 22"/>
            <p:cNvSpPr>
              <a:spLocks noChangeArrowheads="1"/>
            </p:cNvSpPr>
            <p:nvPr/>
          </p:nvSpPr>
          <p:spPr bwMode="auto">
            <a:xfrm>
              <a:off x="8397082" y="2628705"/>
              <a:ext cx="3284537" cy="548076"/>
            </a:xfrm>
            <a:prstGeom prst="rect">
              <a:avLst/>
            </a:prstGeom>
            <a:solidFill>
              <a:srgbClr val="C00000"/>
            </a:solidFill>
            <a:ln w="19050">
              <a:solidFill>
                <a:srgbClr val="C0000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23"/>
            <p:cNvSpPr txBox="1">
              <a:spLocks noChangeArrowheads="1"/>
            </p:cNvSpPr>
            <p:nvPr/>
          </p:nvSpPr>
          <p:spPr bwMode="auto">
            <a:xfrm>
              <a:off x="9023688" y="267191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pPr>
              <a:r>
                <a:rPr lang="zh-CN" altLang="en-US" sz="2400" b="1" dirty="0">
                  <a:solidFill>
                    <a:srgbClr val="FFFBF3"/>
                  </a:solidFill>
                  <a:latin typeface="Arial" panose="020B0604020202020204" pitchFamily="34" charset="0"/>
                  <a:ea typeface="微软雅黑" panose="020B0503020204020204" pitchFamily="34" charset="-122"/>
                  <a:sym typeface="Arial" panose="020B0604020202020204" pitchFamily="34" charset="0"/>
                </a:rPr>
                <a:t>双击替换内容</a:t>
              </a:r>
            </a:p>
          </p:txBody>
        </p:sp>
      </p:grpSp>
      <p:sp>
        <p:nvSpPr>
          <p:cNvPr id="34" name="文本框 24"/>
          <p:cNvSpPr txBox="1">
            <a:spLocks noChangeArrowheads="1"/>
          </p:cNvSpPr>
          <p:nvPr/>
        </p:nvSpPr>
        <p:spPr bwMode="auto">
          <a:xfrm>
            <a:off x="8739983" y="3446586"/>
            <a:ext cx="25503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spcBef>
                <a:spcPct val="0"/>
              </a:spcBef>
              <a:buFont typeface="Wingdings" panose="05000000000000000000" pitchFamily="2" charset="2"/>
              <a:buChar char="l"/>
            </a:pPr>
            <a:r>
              <a:rPr lang="zh-CN" altLang="en-US" sz="16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spcBef>
                <a:spcPct val="0"/>
              </a:spcBef>
              <a:buFont typeface="Wingdings" panose="05000000000000000000" pitchFamily="2" charset="2"/>
              <a:buChar char="l"/>
            </a:pPr>
            <a:endParaRPr lang="en-US" altLang="zh-CN" sz="16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14"/>
          <p:cNvSpPr>
            <a:spLocks noChangeArrowheads="1"/>
          </p:cNvSpPr>
          <p:nvPr/>
        </p:nvSpPr>
        <p:spPr bwMode="auto">
          <a:xfrm>
            <a:off x="750888" y="3174804"/>
            <a:ext cx="3284537" cy="2794195"/>
          </a:xfrm>
          <a:prstGeom prst="rect">
            <a:avLst/>
          </a:prstGeom>
          <a:noFill/>
          <a:ln w="19050">
            <a:solidFill>
              <a:srgbClr val="C0000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18"/>
          <p:cNvSpPr>
            <a:spLocks noChangeArrowheads="1"/>
          </p:cNvSpPr>
          <p:nvPr/>
        </p:nvSpPr>
        <p:spPr bwMode="auto">
          <a:xfrm>
            <a:off x="4574382" y="3174804"/>
            <a:ext cx="3284537" cy="2794195"/>
          </a:xfrm>
          <a:prstGeom prst="rect">
            <a:avLst/>
          </a:prstGeom>
          <a:noFill/>
          <a:ln w="19050">
            <a:solidFill>
              <a:srgbClr val="C0000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22"/>
          <p:cNvSpPr>
            <a:spLocks noChangeArrowheads="1"/>
          </p:cNvSpPr>
          <p:nvPr/>
        </p:nvSpPr>
        <p:spPr bwMode="auto">
          <a:xfrm>
            <a:off x="8397082" y="3174804"/>
            <a:ext cx="3284537" cy="2794195"/>
          </a:xfrm>
          <a:prstGeom prst="rect">
            <a:avLst/>
          </a:prstGeom>
          <a:noFill/>
          <a:ln w="19050">
            <a:solidFill>
              <a:srgbClr val="C0000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D"/>
          <p:cNvSpPr/>
          <p:nvPr/>
        </p:nvSpPr>
        <p:spPr>
          <a:xfrm>
            <a:off x="12627428" y="7141028"/>
            <a:ext cx="130629" cy="13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750"/>
                                        <p:tgtEl>
                                          <p:spTgt spid="35"/>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1500"/>
                                        <p:tgtEl>
                                          <p:spTgt spid="26"/>
                                        </p:tgtEl>
                                      </p:cBhvr>
                                    </p:animEffect>
                                  </p:childTnLst>
                                </p:cTn>
                              </p:par>
                            </p:childTnLst>
                          </p:cTn>
                        </p:par>
                        <p:par>
                          <p:cTn id="24" fill="hold">
                            <p:stCondLst>
                              <p:cond delay="45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21" presetClass="entr" presetSubtype="1"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heel(1)">
                                      <p:cBhvr>
                                        <p:cTn id="33" dur="750"/>
                                        <p:tgtEl>
                                          <p:spTgt spid="36"/>
                                        </p:tgtEl>
                                      </p:cBhvr>
                                    </p:animEffect>
                                  </p:childTnLst>
                                </p:cTn>
                              </p:par>
                            </p:childTnLst>
                          </p:cTn>
                        </p:par>
                        <p:par>
                          <p:cTn id="34" fill="hold">
                            <p:stCondLst>
                              <p:cond delay="6500"/>
                            </p:stCondLst>
                            <p:childTnLst>
                              <p:par>
                                <p:cTn id="35" presetID="22" presetClass="entr" presetSubtype="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1500"/>
                                        <p:tgtEl>
                                          <p:spTgt spid="30"/>
                                        </p:tgtEl>
                                      </p:cBhvr>
                                    </p:animEffect>
                                  </p:childTnLst>
                                </p:cTn>
                              </p:par>
                            </p:childTnLst>
                          </p:cTn>
                        </p:par>
                        <p:par>
                          <p:cTn id="38" fill="hold">
                            <p:stCondLst>
                              <p:cond delay="8000"/>
                            </p:stCondLst>
                            <p:childTnLst>
                              <p:par>
                                <p:cTn id="39" presetID="47"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21" presetClass="entr" presetSubtype="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heel(1)">
                                      <p:cBhvr>
                                        <p:cTn id="47" dur="750"/>
                                        <p:tgtEl>
                                          <p:spTgt spid="37"/>
                                        </p:tgtEl>
                                      </p:cBhvr>
                                    </p:animEffect>
                                  </p:childTnLst>
                                </p:cTn>
                              </p:par>
                            </p:childTnLst>
                          </p:cTn>
                        </p:par>
                        <p:par>
                          <p:cTn id="48" fill="hold">
                            <p:stCondLst>
                              <p:cond delay="10000"/>
                            </p:stCondLst>
                            <p:childTnLst>
                              <p:par>
                                <p:cTn id="49" presetID="22" presetClass="entr" presetSubtype="1"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1500"/>
                                        <p:tgtEl>
                                          <p:spTgt spid="34"/>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30" grpId="0"/>
      <p:bldP spid="34" grpId="0"/>
      <p:bldP spid="35" grpId="0" animBg="1"/>
      <p:bldP spid="36" grpId="0" animBg="1"/>
      <p:bldP spid="37"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1425" y="4579747"/>
            <a:ext cx="10753195" cy="1469631"/>
          </a:xfrm>
          <a:prstGeom prst="rect">
            <a:avLst/>
          </a:prstGeom>
        </p:spPr>
        <p:txBody>
          <a:bodyPr wrap="square" lIns="121917" tIns="60959" rIns="121917" bIns="60959">
            <a:spAutoFit/>
          </a:bodyPr>
          <a:lstStyle/>
          <a:p>
            <a:pPr indent="609600">
              <a:lnSpc>
                <a:spcPts val="3465"/>
              </a:lnSpc>
            </a:pPr>
            <a:r>
              <a:rPr lang="zh-CN" altLang="en-US" sz="2135"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双击替换内容双击替换内容双击替换内容双击替换内容双击替换内容双击替换内容双击替换内容双击替换内容双击替换内容双击替换内容</a:t>
            </a:r>
            <a:endParaRPr lang="en-US" altLang="zh-CN" sz="2135"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indent="609600">
              <a:lnSpc>
                <a:spcPts val="3465"/>
              </a:lnSpc>
            </a:pPr>
            <a:endParaRPr lang="en-US" altLang="zh-CN" sz="2135" dirty="0">
              <a:solidFill>
                <a:schemeClr val="tx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33"/>
          <p:cNvGrpSpPr/>
          <p:nvPr/>
        </p:nvGrpSpPr>
        <p:grpSpPr>
          <a:xfrm>
            <a:off x="911424" y="2020582"/>
            <a:ext cx="10592405" cy="1792462"/>
            <a:chOff x="683568" y="1515435"/>
            <a:chExt cx="7944304" cy="1344347"/>
          </a:xfrm>
        </p:grpSpPr>
        <p:sp>
          <p:nvSpPr>
            <p:cNvPr id="12" name="矩形 11"/>
            <p:cNvSpPr/>
            <p:nvPr/>
          </p:nvSpPr>
          <p:spPr>
            <a:xfrm>
              <a:off x="3923928" y="1622287"/>
              <a:ext cx="4703944" cy="315423"/>
            </a:xfrm>
            <a:prstGeom prst="rect">
              <a:avLst/>
            </a:prstGeom>
          </p:spPr>
          <p:txBody>
            <a:bodyPr wrap="square">
              <a:spAutoFit/>
            </a:bodyPr>
            <a:lstStyle/>
            <a:p>
              <a:r>
                <a:rPr lang="zh-CN" altLang="en-US" sz="2135"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a:t>
              </a:r>
              <a:endParaRPr lang="en-US" altLang="zh-CN" sz="2135"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83568" y="1515437"/>
              <a:ext cx="2608570" cy="1344345"/>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807469" y="1657911"/>
              <a:ext cx="2490345" cy="684900"/>
            </a:xfrm>
            <a:prstGeom prst="rect">
              <a:avLst/>
            </a:prstGeom>
          </p:spPr>
          <p:txBody>
            <a:bodyPr wrap="square">
              <a:spAutoFit/>
            </a:bodyPr>
            <a:lstStyle/>
            <a:p>
              <a:r>
                <a:rPr lang="zh-CN" altLang="en-US" sz="2665"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a:t>
              </a:r>
              <a:endParaRPr lang="en-US" altLang="zh-CN" sz="2665"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3923928" y="1515435"/>
              <a:ext cx="4692592" cy="552259"/>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3923928" y="2421576"/>
              <a:ext cx="4703944" cy="315423"/>
            </a:xfrm>
            <a:prstGeom prst="rect">
              <a:avLst/>
            </a:prstGeom>
          </p:spPr>
          <p:txBody>
            <a:bodyPr wrap="square">
              <a:spAutoFit/>
            </a:bodyPr>
            <a:lstStyle/>
            <a:p>
              <a:r>
                <a:rPr lang="zh-CN" altLang="en-US" sz="2135"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双击替换内容双击替换内容</a:t>
              </a:r>
              <a:endParaRPr lang="en-US" altLang="zh-CN" sz="2135"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3923928" y="2304214"/>
              <a:ext cx="4692592" cy="552259"/>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4" name="直接连接符 23"/>
            <p:cNvCxnSpPr/>
            <p:nvPr/>
          </p:nvCxnSpPr>
          <p:spPr bwMode="auto">
            <a:xfrm>
              <a:off x="3292138" y="1802244"/>
              <a:ext cx="631790" cy="0"/>
            </a:xfrm>
            <a:prstGeom prst="line">
              <a:avLst/>
            </a:prstGeom>
            <a:solidFill>
              <a:schemeClr val="accent1"/>
            </a:solidFill>
            <a:ln w="19050" cap="flat" cmpd="sng" algn="ctr">
              <a:solidFill>
                <a:srgbClr val="C00000"/>
              </a:solidFill>
              <a:prstDash val="solid"/>
              <a:round/>
              <a:headEnd type="none" w="med" len="med"/>
              <a:tailEnd type="none" w="med" len="med"/>
            </a:ln>
          </p:spPr>
        </p:cxnSp>
        <p:cxnSp>
          <p:nvCxnSpPr>
            <p:cNvPr id="31" name="直接连接符 30"/>
            <p:cNvCxnSpPr/>
            <p:nvPr/>
          </p:nvCxnSpPr>
          <p:spPr bwMode="auto">
            <a:xfrm>
              <a:off x="3292138" y="2590853"/>
              <a:ext cx="631790" cy="0"/>
            </a:xfrm>
            <a:prstGeom prst="line">
              <a:avLst/>
            </a:prstGeom>
            <a:solidFill>
              <a:schemeClr val="accent1"/>
            </a:solidFill>
            <a:ln w="19050" cap="flat" cmpd="sng" algn="ctr">
              <a:solidFill>
                <a:srgbClr val="C00000"/>
              </a:solidFill>
              <a:prstDash val="solid"/>
              <a:round/>
              <a:headEnd type="none" w="med" len="med"/>
              <a:tailEnd type="none" w="med" len="med"/>
            </a:ln>
          </p:spPr>
        </p:cxnSp>
      </p:grpSp>
      <p:cxnSp>
        <p:nvCxnSpPr>
          <p:cNvPr id="32" name="直接连接符 31"/>
          <p:cNvCxnSpPr/>
          <p:nvPr/>
        </p:nvCxnSpPr>
        <p:spPr bwMode="auto">
          <a:xfrm>
            <a:off x="911425" y="4293096"/>
            <a:ext cx="10465163" cy="0"/>
          </a:xfrm>
          <a:prstGeom prst="line">
            <a:avLst/>
          </a:prstGeom>
          <a:solidFill>
            <a:schemeClr val="accent1"/>
          </a:solidFill>
          <a:ln w="19050" cap="flat" cmpd="sng" algn="ctr">
            <a:solidFill>
              <a:srgbClr val="C00000"/>
            </a:solidFill>
            <a:prstDash val="sysDash"/>
            <a:round/>
            <a:headEnd type="none" w="med" len="med"/>
            <a:tailEnd type="none" w="med" len="med"/>
          </a:ln>
        </p:spPr>
      </p:cxnSp>
      <p:sp>
        <p:nvSpPr>
          <p:cNvPr id="3" name="文本占位符 2"/>
          <p:cNvSpPr>
            <a:spLocks noGrp="1"/>
          </p:cNvSpPr>
          <p:nvPr>
            <p:ph type="body" idx="4294967295"/>
          </p:nvPr>
        </p:nvSpPr>
        <p:spPr>
          <a:xfrm>
            <a:off x="0" y="696673"/>
            <a:ext cx="8243888" cy="468312"/>
          </a:xfrm>
        </p:spPr>
        <p:txBody>
          <a:bodyPr>
            <a:noAutofit/>
          </a:bodyPr>
          <a:lstStyle/>
          <a:p>
            <a:pPr marL="0" indent="0">
              <a:buNone/>
            </a:pPr>
            <a:r>
              <a:rPr lang="zh-CN" altLang="en-US"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制定出台干部选拔任用“三审二核二报”实施办法</a:t>
            </a:r>
          </a:p>
        </p:txBody>
      </p:sp>
    </p:spTree>
  </p:cSld>
  <p:clrMapOvr>
    <a:masterClrMapping/>
  </p:clrMapOvr>
  <mc:AlternateContent xmlns:mc="http://schemas.openxmlformats.org/markup-compatibility/2006" xmlns:p14="http://schemas.microsoft.com/office/powerpoint/2010/main">
    <mc:Choice Requires="p14">
      <p:transition spd="slow" p14:dur="900" advTm="10">
        <p14:warp dir="in"/>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750"/>
                                        <p:tgtEl>
                                          <p:spTgt spid="34"/>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7"/>
          <p:cNvSpPr>
            <a:spLocks noGrp="1"/>
          </p:cNvSpPr>
          <p:nvPr>
            <p:ph type="ctrTitle"/>
          </p:nvPr>
        </p:nvSpPr>
        <p:spPr>
          <a:xfrm>
            <a:off x="2866025" y="3300414"/>
            <a:ext cx="8363950" cy="963508"/>
          </a:xfrm>
        </p:spPr>
        <p:txBody>
          <a:bodyPr/>
          <a:lstStyle/>
          <a:p>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政策不断创新 引进培养不断加力</a:t>
            </a: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副标题 1"/>
          <p:cNvSpPr>
            <a:spLocks noGrp="1"/>
          </p:cNvSpPr>
          <p:nvPr>
            <p:ph type="subTitle" idx="1"/>
          </p:nvPr>
        </p:nvSpPr>
        <p:spPr>
          <a:xfrm>
            <a:off x="1799655" y="3099231"/>
            <a:ext cx="1324183" cy="1424724"/>
          </a:xfrm>
        </p:spPr>
        <p:txBody>
          <a:bodyPr/>
          <a:lstStyle/>
          <a:p>
            <a:r>
              <a:rPr lang="en-US" altLang="zh-CN" dirty="0">
                <a:latin typeface="Arial" panose="020B0604020202020204" pitchFamily="34" charset="0"/>
                <a:ea typeface="微软雅黑" panose="020B0503020204020204" pitchFamily="34" charset="-122"/>
                <a:cs typeface="+mn-ea"/>
                <a:sym typeface="Arial" panose="020B0604020202020204" pitchFamily="34" charset="0"/>
              </a:rPr>
              <a:t>5</a:t>
            </a: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
        <p14:warp dir="in"/>
      </p:transition>
    </mc:Choice>
    <mc:Fallback xmlns="">
      <p:transition spd="slow" advTm="1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nvSpPr>
        <p:spPr>
          <a:xfrm>
            <a:off x="1034470" y="2924758"/>
            <a:ext cx="2537874" cy="651076"/>
          </a:xfrm>
          <a:prstGeom prst="rect">
            <a:avLst/>
          </a:prstGeom>
          <a:noFill/>
        </p:spPr>
        <p:txBody>
          <a:bodyPr wrap="none" rtlCol="0">
            <a:spAutoFit/>
          </a:bodyPr>
          <a:lstStyle/>
          <a:p>
            <a:pPr algn="ctr">
              <a:lnSpc>
                <a:spcPct val="120000"/>
              </a:lnSpc>
              <a:defRPr/>
            </a:pPr>
            <a:r>
              <a:rPr lang="en-US" altLang="zh-CN" sz="3330" dirty="0">
                <a:solidFill>
                  <a:srgbClr val="E6A5A5"/>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330" dirty="0">
              <a:solidFill>
                <a:srgbClr val="E6A5A5"/>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nvSpPr>
        <p:spPr>
          <a:xfrm>
            <a:off x="1404362" y="1564785"/>
            <a:ext cx="1620957" cy="1038489"/>
          </a:xfrm>
          <a:prstGeom prst="rect">
            <a:avLst/>
          </a:prstGeom>
          <a:noFill/>
        </p:spPr>
        <p:txBody>
          <a:bodyPr wrap="none" rtlCol="0">
            <a:spAutoFit/>
          </a:bodyPr>
          <a:lstStyle/>
          <a:p>
            <a:pPr algn="ctr">
              <a:lnSpc>
                <a:spcPct val="120000"/>
              </a:lnSpc>
              <a:defRPr/>
            </a:pPr>
            <a:r>
              <a:rPr lang="zh-CN" altLang="en-US" sz="5600" dirty="0">
                <a:solidFill>
                  <a:srgbClr val="C00000"/>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64" name="矩形 1463"/>
          <p:cNvSpPr/>
          <p:nvPr/>
        </p:nvSpPr>
        <p:spPr>
          <a:xfrm>
            <a:off x="5087670" y="7479296"/>
            <a:ext cx="3185809" cy="646180"/>
          </a:xfrm>
          <a:prstGeom prst="rect">
            <a:avLst/>
          </a:prstGeom>
        </p:spPr>
        <p:txBody>
          <a:bodyPr wrap="square" lIns="91414" tIns="45709" rIns="91414" bIns="45709">
            <a:spAutoFit/>
          </a:bodyPr>
          <a:lstStyle/>
          <a:p>
            <a:pPr>
              <a:spcBef>
                <a:spcPct val="0"/>
              </a:spcBef>
              <a:buFont typeface="Arial" panose="020B0604020202020204" pitchFamily="34" charset="0"/>
              <a:buNone/>
            </a:pPr>
            <a:r>
              <a:rPr lang="zh-CN" altLang="en-US" sz="3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字符延长</a:t>
            </a:r>
          </a:p>
        </p:txBody>
      </p:sp>
      <p:pic>
        <p:nvPicPr>
          <p:cNvPr id="1930" name="图片 19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2514"/>
            <a:ext cx="12357947" cy="2774358"/>
          </a:xfrm>
          <a:prstGeom prst="rect">
            <a:avLst/>
          </a:prstGeom>
        </p:spPr>
      </p:pic>
      <p:grpSp>
        <p:nvGrpSpPr>
          <p:cNvPr id="1968" name="组合 1967"/>
          <p:cNvGrpSpPr/>
          <p:nvPr/>
        </p:nvGrpSpPr>
        <p:grpSpPr>
          <a:xfrm>
            <a:off x="4232593" y="691781"/>
            <a:ext cx="5882957" cy="735330"/>
            <a:chOff x="3818255" y="1607820"/>
            <a:chExt cx="5443855" cy="494665"/>
          </a:xfrm>
        </p:grpSpPr>
        <p:sp>
          <p:nvSpPr>
            <p:cNvPr id="1969" name="标题 4"/>
            <p:cNvSpPr txBox="1"/>
            <p:nvPr/>
          </p:nvSpPr>
          <p:spPr>
            <a:xfrm>
              <a:off x="4514215" y="1707515"/>
              <a:ext cx="4747895"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创新组织设置 增强工作合力</a:t>
              </a:r>
              <a:endParaRPr lang="zh-CN" altLang="en-US" sz="2400" dirty="0">
                <a:solidFill>
                  <a:srgbClr val="C00000"/>
                </a:solidFill>
                <a:latin typeface="Arial" panose="020B0604020202020204" pitchFamily="34" charset="0"/>
                <a:sym typeface="Arial" panose="020B0604020202020204" pitchFamily="34" charset="0"/>
              </a:endParaRPr>
            </a:p>
          </p:txBody>
        </p:sp>
        <p:grpSp>
          <p:nvGrpSpPr>
            <p:cNvPr id="1970" name="组合 1969"/>
            <p:cNvGrpSpPr/>
            <p:nvPr/>
          </p:nvGrpSpPr>
          <p:grpSpPr>
            <a:xfrm>
              <a:off x="3818255" y="1607820"/>
              <a:ext cx="4949190" cy="494665"/>
              <a:chOff x="5758" y="2922"/>
              <a:chExt cx="7794" cy="779"/>
            </a:xfrm>
          </p:grpSpPr>
          <p:sp>
            <p:nvSpPr>
              <p:cNvPr id="1971" name="流程图: 延期 1970"/>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2" name="标题 4"/>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01</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1973" name="矩形 1972"/>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4" name="组合 1973"/>
          <p:cNvGrpSpPr/>
          <p:nvPr/>
        </p:nvGrpSpPr>
        <p:grpSpPr>
          <a:xfrm>
            <a:off x="4238812" y="1610801"/>
            <a:ext cx="5882957" cy="735330"/>
            <a:chOff x="3818255" y="1607820"/>
            <a:chExt cx="5443855" cy="494665"/>
          </a:xfrm>
        </p:grpSpPr>
        <p:sp>
          <p:nvSpPr>
            <p:cNvPr id="1975" name="标题 4"/>
            <p:cNvSpPr txBox="1"/>
            <p:nvPr/>
          </p:nvSpPr>
          <p:spPr>
            <a:xfrm>
              <a:off x="4514215" y="1707515"/>
              <a:ext cx="4747895"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创新活动载体 提升服务能力</a:t>
              </a:r>
            </a:p>
          </p:txBody>
        </p:sp>
        <p:grpSp>
          <p:nvGrpSpPr>
            <p:cNvPr id="1976" name="组合 1975"/>
            <p:cNvGrpSpPr/>
            <p:nvPr/>
          </p:nvGrpSpPr>
          <p:grpSpPr>
            <a:xfrm>
              <a:off x="3818255" y="1607820"/>
              <a:ext cx="4949190" cy="494665"/>
              <a:chOff x="5758" y="2922"/>
              <a:chExt cx="7794" cy="779"/>
            </a:xfrm>
          </p:grpSpPr>
          <p:sp>
            <p:nvSpPr>
              <p:cNvPr id="1977" name="流程图: 延期 1976"/>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8" name="标题 4"/>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02</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1979" name="矩形 1978"/>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80" name="组合 1979"/>
          <p:cNvGrpSpPr/>
          <p:nvPr/>
        </p:nvGrpSpPr>
        <p:grpSpPr>
          <a:xfrm>
            <a:off x="4232593" y="2539892"/>
            <a:ext cx="5882957" cy="735330"/>
            <a:chOff x="3818255" y="1607820"/>
            <a:chExt cx="5443855" cy="494665"/>
          </a:xfrm>
        </p:grpSpPr>
        <p:sp>
          <p:nvSpPr>
            <p:cNvPr id="1981" name="标题 4"/>
            <p:cNvSpPr txBox="1"/>
            <p:nvPr/>
          </p:nvSpPr>
          <p:spPr>
            <a:xfrm>
              <a:off x="4514215" y="1707515"/>
              <a:ext cx="4747895"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建强骨干队伍 提升内部活力</a:t>
              </a:r>
            </a:p>
          </p:txBody>
        </p:sp>
        <p:grpSp>
          <p:nvGrpSpPr>
            <p:cNvPr id="1982" name="组合 1981"/>
            <p:cNvGrpSpPr/>
            <p:nvPr/>
          </p:nvGrpSpPr>
          <p:grpSpPr>
            <a:xfrm>
              <a:off x="3818255" y="1607820"/>
              <a:ext cx="4949190" cy="494665"/>
              <a:chOff x="5758" y="2922"/>
              <a:chExt cx="7794" cy="779"/>
            </a:xfrm>
          </p:grpSpPr>
          <p:sp>
            <p:nvSpPr>
              <p:cNvPr id="1983" name="流程图: 延期 1982"/>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4" name="标题 4"/>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03</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1985" name="矩形 1984"/>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86" name="组合 1985"/>
          <p:cNvGrpSpPr/>
          <p:nvPr/>
        </p:nvGrpSpPr>
        <p:grpSpPr>
          <a:xfrm>
            <a:off x="4232593" y="3378357"/>
            <a:ext cx="5882957" cy="735330"/>
            <a:chOff x="3818255" y="1607820"/>
            <a:chExt cx="5443855" cy="494665"/>
          </a:xfrm>
        </p:grpSpPr>
        <p:sp>
          <p:nvSpPr>
            <p:cNvPr id="1987" name="标题 4"/>
            <p:cNvSpPr txBox="1"/>
            <p:nvPr/>
          </p:nvSpPr>
          <p:spPr>
            <a:xfrm>
              <a:off x="4514215" y="1707515"/>
              <a:ext cx="4747895"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统一干部思想 健全制度机制</a:t>
              </a:r>
            </a:p>
          </p:txBody>
        </p:sp>
        <p:grpSp>
          <p:nvGrpSpPr>
            <p:cNvPr id="1988" name="组合 1987"/>
            <p:cNvGrpSpPr/>
            <p:nvPr/>
          </p:nvGrpSpPr>
          <p:grpSpPr>
            <a:xfrm>
              <a:off x="3818255" y="1607820"/>
              <a:ext cx="4949190" cy="494665"/>
              <a:chOff x="5758" y="2922"/>
              <a:chExt cx="7794" cy="779"/>
            </a:xfrm>
          </p:grpSpPr>
          <p:sp>
            <p:nvSpPr>
              <p:cNvPr id="1989" name="流程图: 延期 1988"/>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0" name="标题 4"/>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04</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1991" name="矩形 1990"/>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92" name="组合 1991"/>
          <p:cNvGrpSpPr/>
          <p:nvPr/>
        </p:nvGrpSpPr>
        <p:grpSpPr>
          <a:xfrm>
            <a:off x="4232593" y="4252041"/>
            <a:ext cx="5882957" cy="735330"/>
            <a:chOff x="3818255" y="1607820"/>
            <a:chExt cx="5443855" cy="494665"/>
          </a:xfrm>
        </p:grpSpPr>
        <p:sp>
          <p:nvSpPr>
            <p:cNvPr id="1993" name="标题 4"/>
            <p:cNvSpPr txBox="1"/>
            <p:nvPr/>
          </p:nvSpPr>
          <p:spPr>
            <a:xfrm>
              <a:off x="4514215" y="1707515"/>
              <a:ext cx="4747895"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政策不断创新 引进培养不断加力</a:t>
              </a:r>
            </a:p>
          </p:txBody>
        </p:sp>
        <p:grpSp>
          <p:nvGrpSpPr>
            <p:cNvPr id="1994" name="组合 1993"/>
            <p:cNvGrpSpPr/>
            <p:nvPr/>
          </p:nvGrpSpPr>
          <p:grpSpPr>
            <a:xfrm>
              <a:off x="3818255" y="1607820"/>
              <a:ext cx="4949190" cy="494665"/>
              <a:chOff x="5758" y="2922"/>
              <a:chExt cx="7794" cy="779"/>
            </a:xfrm>
          </p:grpSpPr>
          <p:sp>
            <p:nvSpPr>
              <p:cNvPr id="1995" name="流程图: 延期 1994"/>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6" name="标题 4"/>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anose="020B0806030902050204" pitchFamily="34" charset="0"/>
                    <a:ea typeface="微软雅黑" panose="020B0503020204020204"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05</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1997" name="矩形 1996"/>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
        <p15:prstTrans prst="pageCurlDouble"/>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randombar(horizontal)">
                                      <p:cBhvr>
                                        <p:cTn id="11" dur="500"/>
                                        <p:tgtEl>
                                          <p:spTgt spid="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64"/>
                                        </p:tgtEl>
                                        <p:attrNameLst>
                                          <p:attrName>style.visibility</p:attrName>
                                        </p:attrNameLst>
                                      </p:cBhvr>
                                      <p:to>
                                        <p:strVal val="visible"/>
                                      </p:to>
                                    </p:set>
                                    <p:animEffect transition="in" filter="wipe(left)">
                                      <p:cBhvr>
                                        <p:cTn id="15" dur="1000"/>
                                        <p:tgtEl>
                                          <p:spTgt spid="146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30"/>
                                        </p:tgtEl>
                                        <p:attrNameLst>
                                          <p:attrName>style.visibility</p:attrName>
                                        </p:attrNameLst>
                                      </p:cBhvr>
                                      <p:to>
                                        <p:strVal val="visible"/>
                                      </p:to>
                                    </p:set>
                                    <p:animEffect transition="in" filter="fade">
                                      <p:cBhvr>
                                        <p:cTn id="19" dur="300"/>
                                        <p:tgtEl>
                                          <p:spTgt spid="1930"/>
                                        </p:tgtEl>
                                      </p:cBhvr>
                                    </p:animEffect>
                                    <p:anim calcmode="lin" valueType="num">
                                      <p:cBhvr>
                                        <p:cTn id="20" dur="300" fill="hold"/>
                                        <p:tgtEl>
                                          <p:spTgt spid="1930"/>
                                        </p:tgtEl>
                                        <p:attrNameLst>
                                          <p:attrName>ppt_x</p:attrName>
                                        </p:attrNameLst>
                                      </p:cBhvr>
                                      <p:tavLst>
                                        <p:tav tm="0">
                                          <p:val>
                                            <p:strVal val="#ppt_x"/>
                                          </p:val>
                                        </p:tav>
                                        <p:tav tm="100000">
                                          <p:val>
                                            <p:strVal val="#ppt_x"/>
                                          </p:val>
                                        </p:tav>
                                      </p:tavLst>
                                    </p:anim>
                                    <p:anim calcmode="lin" valueType="num">
                                      <p:cBhvr>
                                        <p:cTn id="21" dur="300" fill="hold"/>
                                        <p:tgtEl>
                                          <p:spTgt spid="19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14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53958" y="1571957"/>
            <a:ext cx="8950362" cy="41597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2469359" y="2345251"/>
            <a:ext cx="569198" cy="569198"/>
          </a:xfrm>
          <a:prstGeom prst="ellipse">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800"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4800"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nvSpPr>
        <p:spPr>
          <a:xfrm>
            <a:off x="3208625" y="4103606"/>
            <a:ext cx="7958485" cy="1632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双击替换内容双击替换内容双击替换内容双击替换内容双击替换内容双击替换内容双击替换内容双击替换内容双击替换内容双击替换内容双击替换内容双击替换内容</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圆角 12"/>
          <p:cNvSpPr/>
          <p:nvPr/>
        </p:nvSpPr>
        <p:spPr>
          <a:xfrm>
            <a:off x="4254527" y="1161569"/>
            <a:ext cx="5866679" cy="646034"/>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469409" y="1222828"/>
            <a:ext cx="5519460" cy="584775"/>
          </a:xfrm>
          <a:prstGeom prst="rect">
            <a:avLst/>
          </a:prstGeom>
          <a:noFill/>
        </p:spPr>
        <p:txBody>
          <a:bodyPr wrap="none" rtlCol="0">
            <a:spAutoFit/>
          </a:bodyPr>
          <a:lstStyle/>
          <a:p>
            <a:r>
              <a:rPr lang="zh-CN" altLang="en-US" sz="3200" b="1" dirty="0">
                <a:solidFill>
                  <a:srgbClr val="FDEDAA"/>
                </a:solidFill>
                <a:latin typeface="Arial" panose="020B0604020202020204" pitchFamily="34" charset="0"/>
                <a:ea typeface="微软雅黑" panose="020B0503020204020204" pitchFamily="34" charset="-122"/>
                <a:sym typeface="Arial" panose="020B0604020202020204" pitchFamily="34" charset="0"/>
              </a:rPr>
              <a:t>制定中长期人才发展规划纲要</a:t>
            </a:r>
          </a:p>
        </p:txBody>
      </p:sp>
      <p:sp>
        <p:nvSpPr>
          <p:cNvPr id="7" name="矩形 6"/>
          <p:cNvSpPr/>
          <p:nvPr/>
        </p:nvSpPr>
        <p:spPr>
          <a:xfrm>
            <a:off x="3302806" y="2375927"/>
            <a:ext cx="7958485" cy="904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双击替换内容双击替换内容双击替换内容双击替换内容双击替换内容双击替换内容双击替换内容双击替换内容</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2469359" y="4103606"/>
            <a:ext cx="569198" cy="569198"/>
          </a:xfrm>
          <a:prstGeom prst="ellipse">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800"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4800"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Freeform 43"/>
          <p:cNvSpPr/>
          <p:nvPr/>
        </p:nvSpPr>
        <p:spPr bwMode="auto">
          <a:xfrm>
            <a:off x="328613" y="739827"/>
            <a:ext cx="1888135" cy="166426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C00000"/>
          </a:solidFill>
          <a:ln>
            <a:noFill/>
          </a:ln>
        </p:spPr>
        <p:txBody>
          <a:bodyPr vert="horz" wrap="square" lIns="91440" tIns="45720" rIns="91440" bIns="45720" numCol="1" anchor="t" anchorCtr="0" compatLnSpc="1"/>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ppt_w</p:attrName>
                                        </p:attrNameLst>
                                      </p:cBhvr>
                                      <p:tavLst>
                                        <p:tav tm="0" fmla="#ppt_w*sin(2.5*pi*$)">
                                          <p:val>
                                            <p:fltVal val="0"/>
                                          </p:val>
                                        </p:tav>
                                        <p:tav tm="100000">
                                          <p:val>
                                            <p:fltVal val="1"/>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ppt_w</p:attrName>
                                        </p:attrNameLst>
                                      </p:cBhvr>
                                      <p:tavLst>
                                        <p:tav tm="0" fmla="#ppt_w*sin(2.5*pi*$)">
                                          <p:val>
                                            <p:fltVal val="0"/>
                                          </p:val>
                                        </p:tav>
                                        <p:tav tm="100000">
                                          <p:val>
                                            <p:fltVal val="1"/>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2" grpId="0"/>
      <p:bldP spid="13" grpId="0" animBg="1"/>
      <p:bldP spid="14" grpId="0"/>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581" y="3787774"/>
            <a:ext cx="3303384" cy="923330"/>
          </a:xfrm>
          <a:prstGeom prst="rect">
            <a:avLst/>
          </a:prstGeom>
          <a:noFill/>
        </p:spPr>
        <p:txBody>
          <a:bodyPr wrap="square" rtlCol="0">
            <a:spAutoFit/>
          </a:bodyPr>
          <a:lstStyle/>
          <a:p>
            <a:pPr indent="457200">
              <a:lnSpc>
                <a:spcPct val="150000"/>
              </a:lnSpc>
            </a:pPr>
            <a:r>
              <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1656677" y="2378978"/>
            <a:ext cx="817581" cy="817581"/>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b="1"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5400" b="1"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椭圆 3"/>
          <p:cNvSpPr/>
          <p:nvPr/>
        </p:nvSpPr>
        <p:spPr>
          <a:xfrm>
            <a:off x="5731727" y="2378978"/>
            <a:ext cx="817581" cy="817581"/>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b="1"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5400" b="1"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5" name="直接连接符 4"/>
          <p:cNvCxnSpPr/>
          <p:nvPr/>
        </p:nvCxnSpPr>
        <p:spPr>
          <a:xfrm>
            <a:off x="0" y="3539266"/>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16957" y="3363651"/>
            <a:ext cx="297021" cy="297021"/>
            <a:chOff x="5572461" y="2584844"/>
            <a:chExt cx="771542" cy="771542"/>
          </a:xfrm>
        </p:grpSpPr>
        <p:sp>
          <p:nvSpPr>
            <p:cNvPr id="7" name="椭圆 6"/>
            <p:cNvSpPr/>
            <p:nvPr/>
          </p:nvSpPr>
          <p:spPr>
            <a:xfrm>
              <a:off x="5572461" y="2584844"/>
              <a:ext cx="771542" cy="771542"/>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5400" b="1">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椭圆 7"/>
            <p:cNvSpPr/>
            <p:nvPr/>
          </p:nvSpPr>
          <p:spPr>
            <a:xfrm>
              <a:off x="5654329" y="2666712"/>
              <a:ext cx="607807" cy="607807"/>
            </a:xfrm>
            <a:prstGeom prst="ellipse">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5698479" y="2710862"/>
              <a:ext cx="519506" cy="519506"/>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5400" b="1">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0" name="组合 9"/>
          <p:cNvGrpSpPr/>
          <p:nvPr/>
        </p:nvGrpSpPr>
        <p:grpSpPr>
          <a:xfrm>
            <a:off x="5992008" y="3363651"/>
            <a:ext cx="297021" cy="297021"/>
            <a:chOff x="5572461" y="2584844"/>
            <a:chExt cx="771542" cy="771542"/>
          </a:xfrm>
        </p:grpSpPr>
        <p:sp>
          <p:nvSpPr>
            <p:cNvPr id="11" name="椭圆 10"/>
            <p:cNvSpPr/>
            <p:nvPr/>
          </p:nvSpPr>
          <p:spPr>
            <a:xfrm>
              <a:off x="5572461" y="2584844"/>
              <a:ext cx="771542" cy="771542"/>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5400" b="1">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椭圆 11"/>
            <p:cNvSpPr/>
            <p:nvPr/>
          </p:nvSpPr>
          <p:spPr>
            <a:xfrm>
              <a:off x="5654329" y="2666712"/>
              <a:ext cx="607807" cy="607807"/>
            </a:xfrm>
            <a:prstGeom prst="ellipse">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5698479" y="2710862"/>
              <a:ext cx="519506" cy="519506"/>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5400" b="1">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4" name="文本框 13"/>
          <p:cNvSpPr txBox="1"/>
          <p:nvPr/>
        </p:nvSpPr>
        <p:spPr>
          <a:xfrm>
            <a:off x="4588824" y="3787774"/>
            <a:ext cx="3303384" cy="1338828"/>
          </a:xfrm>
          <a:prstGeom prst="rect">
            <a:avLst/>
          </a:prstGeom>
          <a:noFill/>
        </p:spPr>
        <p:txBody>
          <a:bodyPr wrap="square" rtlCol="0">
            <a:spAutoFit/>
          </a:bodyPr>
          <a:lstStyle/>
          <a:p>
            <a:pPr indent="457200">
              <a:lnSpc>
                <a:spcPct val="150000"/>
              </a:lnSpc>
            </a:pPr>
            <a:r>
              <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indent="457200">
              <a:lnSpc>
                <a:spcPct val="150000"/>
              </a:lnSpc>
            </a:pPr>
            <a:endParaRPr lang="zh-CN" altLang="en-US" dirty="0">
              <a:gradFill>
                <a:gsLst>
                  <a:gs pos="0">
                    <a:srgbClr val="FF3300"/>
                  </a:gs>
                  <a:gs pos="87000">
                    <a:srgbClr val="C00000"/>
                  </a:gs>
                  <a:gs pos="100000">
                    <a:srgbClr val="FF3300"/>
                  </a:gs>
                </a:gsLst>
                <a:lin ang="54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9464630" y="2378978"/>
            <a:ext cx="817581" cy="817581"/>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b="1"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5400" b="1" dirty="0">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7" name="组合 16"/>
          <p:cNvGrpSpPr/>
          <p:nvPr/>
        </p:nvGrpSpPr>
        <p:grpSpPr>
          <a:xfrm>
            <a:off x="9724911" y="3363651"/>
            <a:ext cx="297021" cy="297021"/>
            <a:chOff x="5572461" y="2584844"/>
            <a:chExt cx="771542" cy="771542"/>
          </a:xfrm>
        </p:grpSpPr>
        <p:sp>
          <p:nvSpPr>
            <p:cNvPr id="18" name="椭圆 17"/>
            <p:cNvSpPr/>
            <p:nvPr/>
          </p:nvSpPr>
          <p:spPr>
            <a:xfrm>
              <a:off x="5572461" y="2584844"/>
              <a:ext cx="771542" cy="771542"/>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5400" b="1">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椭圆 18"/>
            <p:cNvSpPr/>
            <p:nvPr/>
          </p:nvSpPr>
          <p:spPr>
            <a:xfrm>
              <a:off x="5654329" y="2666712"/>
              <a:ext cx="607807" cy="607807"/>
            </a:xfrm>
            <a:prstGeom prst="ellipse">
              <a:avLst/>
            </a:prstGeom>
            <a:solidFill>
              <a:srgbClr val="FDED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5698479" y="2710862"/>
              <a:ext cx="519506" cy="519506"/>
            </a:xfrm>
            <a:prstGeom prst="ellipse">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5400" b="1">
                <a:solidFill>
                  <a:srgbClr val="FDED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1" name="文本框 20"/>
          <p:cNvSpPr txBox="1"/>
          <p:nvPr/>
        </p:nvSpPr>
        <p:spPr>
          <a:xfrm>
            <a:off x="8321727" y="3787774"/>
            <a:ext cx="3303384" cy="923330"/>
          </a:xfrm>
          <a:prstGeom prst="rect">
            <a:avLst/>
          </a:prstGeom>
          <a:noFill/>
        </p:spPr>
        <p:txBody>
          <a:bodyPr wrap="square" rtlCol="0">
            <a:spAutoFit/>
          </a:bodyPr>
          <a:lstStyle/>
          <a:p>
            <a:pPr indent="457200">
              <a:lnSpc>
                <a:spcPct val="150000"/>
              </a:lnSpc>
            </a:pPr>
            <a:r>
              <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圆角 21"/>
          <p:cNvSpPr/>
          <p:nvPr/>
        </p:nvSpPr>
        <p:spPr>
          <a:xfrm>
            <a:off x="3399415" y="1045295"/>
            <a:ext cx="5185186" cy="707293"/>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3951823" y="1106553"/>
            <a:ext cx="4288353" cy="584775"/>
          </a:xfrm>
          <a:prstGeom prst="rect">
            <a:avLst/>
          </a:prstGeom>
          <a:noFill/>
        </p:spPr>
        <p:txBody>
          <a:bodyPr wrap="none" rtlCol="0">
            <a:spAutoFit/>
          </a:bodyPr>
          <a:lstStyle/>
          <a:p>
            <a:r>
              <a:rPr lang="zh-CN" altLang="en-US" sz="3200" b="1" dirty="0">
                <a:solidFill>
                  <a:srgbClr val="FDEDAA"/>
                </a:solidFill>
                <a:latin typeface="Arial" panose="020B0604020202020204" pitchFamily="34" charset="0"/>
                <a:ea typeface="微软雅黑" panose="020B0503020204020204" pitchFamily="34" charset="-122"/>
                <a:sym typeface="Arial" panose="020B0604020202020204" pitchFamily="34" charset="0"/>
              </a:rPr>
              <a:t>人才引进培养不断加力</a:t>
            </a:r>
          </a:p>
        </p:txBody>
      </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500"/>
                            </p:stCondLst>
                            <p:childTnLst>
                              <p:par>
                                <p:cTn id="47" presetID="47"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4" grpId="0"/>
      <p:bldP spid="16"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85260" y="4937605"/>
            <a:ext cx="1948896" cy="579120"/>
          </a:xfrm>
          <a:prstGeom prst="rect">
            <a:avLst/>
          </a:prstGeom>
          <a:noFill/>
        </p:spPr>
        <p:txBody>
          <a:bodyPr wrap="square" rtlCol="0">
            <a:spAutoFit/>
          </a:bodyPr>
          <a:lstStyle/>
          <a:p>
            <a:pPr algn="ctr"/>
            <a:r>
              <a:rPr lang="zh-CN" altLang="en-US" sz="32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a:t>
            </a:r>
          </a:p>
        </p:txBody>
      </p:sp>
      <p:sp>
        <p:nvSpPr>
          <p:cNvPr id="27" name="文本框 26"/>
          <p:cNvSpPr txBox="1"/>
          <p:nvPr/>
        </p:nvSpPr>
        <p:spPr>
          <a:xfrm>
            <a:off x="1254760" y="1790700"/>
            <a:ext cx="9927590" cy="492443"/>
          </a:xfrm>
          <a:prstGeom prst="rect">
            <a:avLst/>
          </a:prstGeom>
          <a:noFill/>
        </p:spPr>
        <p:txBody>
          <a:bodyPr wrap="square" rtlCol="0">
            <a:spAutoFit/>
          </a:bodyPr>
          <a:lstStyle/>
          <a:p>
            <a:pPr>
              <a:lnSpc>
                <a:spcPct val="130000"/>
              </a:lnSpc>
            </a:pPr>
            <a:r>
              <a:rPr lang="zh-CN" altLang="en-US" sz="2000" dirty="0">
                <a:solidFill>
                  <a:srgbClr val="523824"/>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sz="2000" dirty="0">
              <a:solidFill>
                <a:srgbClr val="523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3444240" y="3261360"/>
            <a:ext cx="3634740" cy="20834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nSpc>
                <a:spcPct val="150000"/>
              </a:lnSpc>
            </a:pPr>
            <a:r>
              <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sz="2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勾"/>
          <p:cNvSpPr/>
          <p:nvPr/>
        </p:nvSpPr>
        <p:spPr bwMode="auto">
          <a:xfrm>
            <a:off x="1435604" y="3261060"/>
            <a:ext cx="1518265" cy="1448938"/>
          </a:xfrm>
          <a:custGeom>
            <a:avLst/>
            <a:gdLst>
              <a:gd name="T0" fmla="*/ 116261 w 1360"/>
              <a:gd name="T1" fmla="*/ 1784537 h 1360"/>
              <a:gd name="T2" fmla="*/ 1651467 w 1360"/>
              <a:gd name="T3" fmla="*/ 268941 h 1360"/>
              <a:gd name="T4" fmla="*/ 1388129 w 1360"/>
              <a:gd name="T5" fmla="*/ 542085 h 1360"/>
              <a:gd name="T6" fmla="*/ 1151404 w 1360"/>
              <a:gd name="T7" fmla="*/ 846044 h 1360"/>
              <a:gd name="T8" fmla="*/ 1046349 w 1360"/>
              <a:gd name="T9" fmla="*/ 1001526 h 1360"/>
              <a:gd name="T10" fmla="*/ 958103 w 1360"/>
              <a:gd name="T11" fmla="*/ 1155607 h 1360"/>
              <a:gd name="T12" fmla="*/ 885265 w 1360"/>
              <a:gd name="T13" fmla="*/ 1305485 h 1360"/>
              <a:gd name="T14" fmla="*/ 826434 w 1360"/>
              <a:gd name="T15" fmla="*/ 1453963 h 1360"/>
              <a:gd name="T16" fmla="*/ 710173 w 1360"/>
              <a:gd name="T17" fmla="*/ 1533805 h 1360"/>
              <a:gd name="T18" fmla="*/ 648540 w 1360"/>
              <a:gd name="T19" fmla="*/ 1553415 h 1360"/>
              <a:gd name="T20" fmla="*/ 624728 w 1360"/>
              <a:gd name="T21" fmla="*/ 1483379 h 1360"/>
              <a:gd name="T22" fmla="*/ 581305 w 1360"/>
              <a:gd name="T23" fmla="*/ 1369919 h 1360"/>
              <a:gd name="T24" fmla="*/ 537882 w 1360"/>
              <a:gd name="T25" fmla="*/ 1264864 h 1360"/>
              <a:gd name="T26" fmla="*/ 497261 w 1360"/>
              <a:gd name="T27" fmla="*/ 1179419 h 1360"/>
              <a:gd name="T28" fmla="*/ 462243 w 1360"/>
              <a:gd name="T29" fmla="*/ 1106581 h 1360"/>
              <a:gd name="T30" fmla="*/ 430026 w 1360"/>
              <a:gd name="T31" fmla="*/ 1056154 h 1360"/>
              <a:gd name="T32" fmla="*/ 365592 w 1360"/>
              <a:gd name="T33" fmla="*/ 986118 h 1360"/>
              <a:gd name="T34" fmla="*/ 295555 w 1360"/>
              <a:gd name="T35" fmla="*/ 959504 h 1360"/>
              <a:gd name="T36" fmla="*/ 344581 w 1360"/>
              <a:gd name="T37" fmla="*/ 918882 h 1360"/>
              <a:gd name="T38" fmla="*/ 388004 w 1360"/>
              <a:gd name="T39" fmla="*/ 892268 h 1360"/>
              <a:gd name="T40" fmla="*/ 427224 w 1360"/>
              <a:gd name="T41" fmla="*/ 872658 h 1360"/>
              <a:gd name="T42" fmla="*/ 465044 w 1360"/>
              <a:gd name="T43" fmla="*/ 868456 h 1360"/>
              <a:gd name="T44" fmla="*/ 516871 w 1360"/>
              <a:gd name="T45" fmla="*/ 886665 h 1360"/>
              <a:gd name="T46" fmla="*/ 570099 w 1360"/>
              <a:gd name="T47" fmla="*/ 937092 h 1360"/>
              <a:gd name="T48" fmla="*/ 624728 w 1360"/>
              <a:gd name="T49" fmla="*/ 1021136 h 1360"/>
              <a:gd name="T50" fmla="*/ 683559 w 1360"/>
              <a:gd name="T51" fmla="*/ 1138798 h 1360"/>
              <a:gd name="T52" fmla="*/ 806824 w 1360"/>
              <a:gd name="T53" fmla="*/ 1096776 h 1360"/>
              <a:gd name="T54" fmla="*/ 990320 w 1360"/>
              <a:gd name="T55" fmla="*/ 827835 h 1360"/>
              <a:gd name="T56" fmla="*/ 1197629 w 1360"/>
              <a:gd name="T57" fmla="*/ 574301 h 1360"/>
              <a:gd name="T58" fmla="*/ 1428750 w 1360"/>
              <a:gd name="T59" fmla="*/ 338978 h 1360"/>
              <a:gd name="T60" fmla="*/ 116261 w 1360"/>
              <a:gd name="T61" fmla="*/ 225518 h 1360"/>
              <a:gd name="T62" fmla="*/ 1872783 w 1360"/>
              <a:gd name="T63" fmla="*/ 0 h 1360"/>
              <a:gd name="T64" fmla="*/ 1843368 w 1360"/>
              <a:gd name="T65" fmla="*/ 110658 h 1360"/>
              <a:gd name="T66" fmla="*/ 1770529 w 1360"/>
              <a:gd name="T67" fmla="*/ 1905000 h 1360"/>
              <a:gd name="T68" fmla="*/ 0 w 1360"/>
              <a:gd name="T69" fmla="*/ 107857 h 1360"/>
              <a:gd name="T70" fmla="*/ 1794342 w 1360"/>
              <a:gd name="T71" fmla="*/ 49026 h 1360"/>
              <a:gd name="T72" fmla="*/ 1872783 w 1360"/>
              <a:gd name="T73" fmla="*/ 0 h 1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rgbClr val="C00000"/>
          </a:solidFill>
          <a:ln w="9525">
            <a:noFill/>
            <a:round/>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7078980" y="3261360"/>
            <a:ext cx="4024630" cy="9683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nSpc>
                <a:spcPct val="130000"/>
              </a:lnSpc>
            </a:pPr>
            <a:r>
              <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p>
        </p:txBody>
      </p:sp>
      <p:sp>
        <p:nvSpPr>
          <p:cNvPr id="32" name="矩形 31"/>
          <p:cNvSpPr/>
          <p:nvPr/>
        </p:nvSpPr>
        <p:spPr>
          <a:xfrm>
            <a:off x="7078345" y="4229735"/>
            <a:ext cx="4025265" cy="11156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nSpc>
                <a:spcPct val="130000"/>
              </a:lnSpc>
            </a:pPr>
            <a:r>
              <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p>
        </p:txBody>
      </p:sp>
      <p:sp>
        <p:nvSpPr>
          <p:cNvPr id="9" name="矩形: 圆角 8"/>
          <p:cNvSpPr/>
          <p:nvPr/>
        </p:nvSpPr>
        <p:spPr>
          <a:xfrm>
            <a:off x="1040408" y="349924"/>
            <a:ext cx="5774729" cy="681103"/>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1254760" y="349289"/>
            <a:ext cx="5109091" cy="584775"/>
          </a:xfrm>
          <a:prstGeom prst="rect">
            <a:avLst/>
          </a:prstGeom>
          <a:noFill/>
        </p:spPr>
        <p:txBody>
          <a:bodyPr wrap="none" rtlCol="0">
            <a:spAutoFit/>
          </a:bodyPr>
          <a:lstStyle/>
          <a:p>
            <a:r>
              <a:rPr lang="zh-CN" altLang="en-US" sz="3200" b="1" dirty="0">
                <a:solidFill>
                  <a:srgbClr val="FDEDAA"/>
                </a:solidFill>
                <a:latin typeface="Arial" panose="020B0604020202020204" pitchFamily="34" charset="0"/>
                <a:ea typeface="微软雅黑" panose="020B0503020204020204" pitchFamily="34" charset="-122"/>
                <a:sym typeface="Arial" panose="020B0604020202020204" pitchFamily="34" charset="0"/>
              </a:rPr>
              <a:t>人才推动发展能力不断增强</a:t>
            </a:r>
          </a:p>
        </p:txBody>
      </p:sp>
    </p:spTree>
  </p:cSld>
  <p:clrMapOvr>
    <a:masterClrMapping/>
  </p:clrMapOvr>
  <mc:AlternateContent xmlns:mc="http://schemas.openxmlformats.org/markup-compatibility/2006" xmlns:p14="http://schemas.microsoft.com/office/powerpoint/2010/main">
    <mc:Choice Requires="p14">
      <p:transition spd="slow" p14:dur="900" advTm="10">
        <p14:warp dir="in"/>
        <p:sndAc>
          <p:endSnd/>
        </p:sndAc>
      </p:transition>
    </mc:Choice>
    <mc:Fallback xmlns="">
      <p:transition spd="slow"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31" grpId="0" bldLvl="0" animBg="1"/>
      <p:bldP spid="26" grpId="0" bldLvl="0" animBg="1"/>
      <p:bldP spid="30" grpId="0" bldLvl="0" animBg="1"/>
      <p:bldP spid="32" grpId="0" bldLvl="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3336" y="1922380"/>
            <a:ext cx="11230984" cy="402529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4114799" y="2423581"/>
            <a:ext cx="7346353" cy="3116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圆角 7"/>
          <p:cNvSpPr/>
          <p:nvPr/>
        </p:nvSpPr>
        <p:spPr>
          <a:xfrm>
            <a:off x="4427682" y="1600698"/>
            <a:ext cx="6305322" cy="610790"/>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FDEDAA"/>
                </a:solidFill>
                <a:latin typeface="Arial" panose="020B0604020202020204" pitchFamily="34" charset="0"/>
                <a:ea typeface="微软雅黑" panose="020B0503020204020204" pitchFamily="34" charset="-122"/>
                <a:sym typeface="Arial" panose="020B0604020202020204" pitchFamily="34" charset="0"/>
              </a:rPr>
              <a:t>人才推动发展能力不断增强</a:t>
            </a:r>
          </a:p>
        </p:txBody>
      </p:sp>
      <p:grpSp>
        <p:nvGrpSpPr>
          <p:cNvPr id="9" name="组合 8"/>
          <p:cNvGrpSpPr/>
          <p:nvPr/>
        </p:nvGrpSpPr>
        <p:grpSpPr>
          <a:xfrm>
            <a:off x="5542590" y="405716"/>
            <a:ext cx="1092476"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76" y="2093993"/>
            <a:ext cx="3238406" cy="3661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14" presetClass="entr" presetSubtype="1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par>
                          <p:cTn id="42" fill="hold">
                            <p:stCondLst>
                              <p:cond delay="5500"/>
                            </p:stCondLst>
                            <p:childTnLst>
                              <p:par>
                                <p:cTn id="43" presetID="2" presetClass="entr" presetSubtype="2" fill="hold" grpId="0" nodeType="afterEffect">
                                  <p:stCondLst>
                                    <p:cond delay="0"/>
                                  </p:stCondLst>
                                  <p:iterate type="lt">
                                    <p:tmPct val="10000"/>
                                  </p:iterate>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39183"/>
            <a:ext cx="12192000" cy="2718816"/>
          </a:xfrm>
          <a:prstGeom prst="rect">
            <a:avLst/>
          </a:prstGeom>
        </p:spPr>
      </p:pic>
      <p:sp>
        <p:nvSpPr>
          <p:cNvPr id="6" name="文本框 5"/>
          <p:cNvSpPr txBox="1"/>
          <p:nvPr/>
        </p:nvSpPr>
        <p:spPr>
          <a:xfrm>
            <a:off x="3441700" y="3789680"/>
            <a:ext cx="4847590" cy="923330"/>
          </a:xfrm>
          <a:prstGeom prst="rect">
            <a:avLst/>
          </a:prstGeom>
          <a:noFill/>
        </p:spPr>
        <p:txBody>
          <a:bodyPr wrap="square" rtlCol="0">
            <a:spAutoFit/>
          </a:bodyPr>
          <a:lstStyle/>
          <a:p>
            <a:pPr algn="dist"/>
            <a:r>
              <a:rPr lang="zh-CN" altLang="en-US" sz="5400" b="1" dirty="0">
                <a:solidFill>
                  <a:srgbClr val="523824"/>
                </a:solidFill>
                <a:latin typeface="Arial" panose="020B0604020202020204" pitchFamily="34" charset="0"/>
                <a:ea typeface="微软雅黑" panose="020B0503020204020204" pitchFamily="34" charset="-122"/>
                <a:sym typeface="Arial" panose="020B0604020202020204" pitchFamily="34" charset="0"/>
              </a:rPr>
              <a:t>感谢聆听</a:t>
            </a:r>
          </a:p>
        </p:txBody>
      </p:sp>
      <p:pic>
        <p:nvPicPr>
          <p:cNvPr id="14" name="图片 13" descr="1"/>
          <p:cNvPicPr>
            <a:picLocks noChangeAspect="1"/>
          </p:cNvPicPr>
          <p:nvPr/>
        </p:nvPicPr>
        <p:blipFill>
          <a:blip r:embed="rId4"/>
          <a:srcRect l="74331" b="22925"/>
          <a:stretch>
            <a:fillRect/>
          </a:stretch>
        </p:blipFill>
        <p:spPr>
          <a:xfrm>
            <a:off x="9049385" y="-158115"/>
            <a:ext cx="3056890" cy="2059940"/>
          </a:xfrm>
          <a:prstGeom prst="rect">
            <a:avLst/>
          </a:prstGeom>
        </p:spPr>
      </p:pic>
      <p:sp>
        <p:nvSpPr>
          <p:cNvPr id="21" name="TextBox 47"/>
          <p:cNvSpPr txBox="1"/>
          <p:nvPr/>
        </p:nvSpPr>
        <p:spPr>
          <a:xfrm>
            <a:off x="4818698" y="2291080"/>
            <a:ext cx="2468880" cy="398780"/>
          </a:xfrm>
          <a:prstGeom prst="rect">
            <a:avLst/>
          </a:prstGeom>
          <a:noFill/>
          <a:effectLst/>
        </p:spPr>
        <p:txBody>
          <a:bodyPr wrap="square" rtlCol="0">
            <a:spAutoFit/>
          </a:bodyPr>
          <a:lstStyle/>
          <a:p>
            <a:pPr algn="l"/>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关于推进</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两学一做</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99" y="4083642"/>
            <a:ext cx="12357947" cy="2774358"/>
          </a:xfrm>
          <a:prstGeom prst="rect">
            <a:avLst/>
          </a:prstGeom>
        </p:spPr>
      </p:pic>
      <p:grpSp>
        <p:nvGrpSpPr>
          <p:cNvPr id="18" name="组合 17"/>
          <p:cNvGrpSpPr/>
          <p:nvPr/>
        </p:nvGrpSpPr>
        <p:grpSpPr>
          <a:xfrm>
            <a:off x="2689225" y="770255"/>
            <a:ext cx="6699250" cy="2893060"/>
            <a:chOff x="2689225" y="770255"/>
            <a:chExt cx="6699250" cy="2893060"/>
          </a:xfrm>
        </p:grpSpPr>
        <p:cxnSp>
          <p:nvCxnSpPr>
            <p:cNvPr id="22" name="直接连接符 21"/>
            <p:cNvCxnSpPr/>
            <p:nvPr/>
          </p:nvCxnSpPr>
          <p:spPr>
            <a:xfrm flipV="1">
              <a:off x="2689225" y="2469515"/>
              <a:ext cx="6699250" cy="501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 219"/>
            <p:cNvSpPr/>
            <p:nvPr/>
          </p:nvSpPr>
          <p:spPr>
            <a:xfrm>
              <a:off x="4349750" y="2256155"/>
              <a:ext cx="3406140" cy="476885"/>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 name="直接连接符 24"/>
            <p:cNvCxnSpPr/>
            <p:nvPr/>
          </p:nvCxnSpPr>
          <p:spPr>
            <a:xfrm flipV="1">
              <a:off x="2717483" y="3641090"/>
              <a:ext cx="6670675" cy="222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717800" y="2760980"/>
              <a:ext cx="6670675" cy="860425"/>
            </a:xfrm>
            <a:prstGeom prst="rect">
              <a:avLst/>
            </a:prstGeom>
          </p:spPr>
          <p:txBody>
            <a:bodyPr wrap="square">
              <a:spAutoFit/>
            </a:bodyPr>
            <a:lstStyle/>
            <a:p>
              <a:pPr algn="dist"/>
              <a:r>
                <a:rPr lang="zh-CN" altLang="en-US" sz="50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党组织建设工作汇报</a:t>
              </a:r>
            </a:p>
          </p:txBody>
        </p:sp>
        <p:sp>
          <p:nvSpPr>
            <p:cNvPr id="27" name="TextBox 47"/>
            <p:cNvSpPr txBox="1"/>
            <p:nvPr/>
          </p:nvSpPr>
          <p:spPr>
            <a:xfrm>
              <a:off x="4818698" y="2277050"/>
              <a:ext cx="2937192" cy="400110"/>
            </a:xfrm>
            <a:prstGeom prst="rect">
              <a:avLst/>
            </a:prstGeom>
            <a:noFill/>
            <a:effectLst/>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抓基层 强基础 谋长远</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8" name="图片 27"/>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77815" y="770255"/>
              <a:ext cx="1341120" cy="130238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
        <p14:warp dir="in"/>
        <p:sndAc>
          <p:endSnd/>
        </p:sndAc>
      </p:transition>
    </mc:Choice>
    <mc:Fallback xmlns="">
      <p:transition spd="slow"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350"/>
                            </p:stCondLst>
                            <p:childTnLst>
                              <p:par>
                                <p:cTn id="15" presetID="53" presetClass="entr" presetSubtype="16" fill="hold" grpId="0" nodeType="afterEffect">
                                  <p:stCondLst>
                                    <p:cond delay="3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2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300"/>
                                        <p:tgtEl>
                                          <p:spTgt spid="15"/>
                                        </p:tgtEl>
                                      </p:cBhvr>
                                    </p:animEffect>
                                    <p:anim calcmode="lin" valueType="num">
                                      <p:cBhvr>
                                        <p:cTn id="24" dur="300" fill="hold"/>
                                        <p:tgtEl>
                                          <p:spTgt spid="15"/>
                                        </p:tgtEl>
                                        <p:attrNameLst>
                                          <p:attrName>ppt_x</p:attrName>
                                        </p:attrNameLst>
                                      </p:cBhvr>
                                      <p:tavLst>
                                        <p:tav tm="0">
                                          <p:val>
                                            <p:strVal val="#ppt_x"/>
                                          </p:val>
                                        </p:tav>
                                        <p:tav tm="100000">
                                          <p:val>
                                            <p:strVal val="#ppt_x"/>
                                          </p:val>
                                        </p:tav>
                                      </p:tavLst>
                                    </p:anim>
                                    <p:anim calcmode="lin" valueType="num">
                                      <p:cBhvr>
                                        <p:cTn id="25"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7"/>
          <p:cNvSpPr>
            <a:spLocks noGrp="1"/>
          </p:cNvSpPr>
          <p:nvPr>
            <p:ph type="ctrTitle"/>
          </p:nvPr>
        </p:nvSpPr>
        <p:spPr>
          <a:xfrm>
            <a:off x="2866025" y="3786188"/>
            <a:ext cx="7465331" cy="477734"/>
          </a:xfrm>
        </p:spPr>
        <p:txBody>
          <a:bodyPr/>
          <a:lstStyle/>
          <a:p>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创新组织设置 增强工作合力</a:t>
            </a: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副标题 1"/>
          <p:cNvSpPr>
            <a:spLocks noGrp="1"/>
          </p:cNvSpPr>
          <p:nvPr>
            <p:ph type="subTitle" idx="1"/>
          </p:nvPr>
        </p:nvSpPr>
        <p:spPr>
          <a:xfrm>
            <a:off x="1799655" y="3099231"/>
            <a:ext cx="1324183" cy="1424724"/>
          </a:xfrm>
        </p:spPr>
        <p:txBody>
          <a:bodyPr/>
          <a:lstStyle/>
          <a:p>
            <a:r>
              <a:rPr lang="en-US" altLang="zh-CN" dirty="0">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ageCurlDouble"/>
      </p:transition>
    </mc:Choice>
    <mc:Fallback xmlns="">
      <p:transition spd="slow" advTm="1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439885"/>
            <a:ext cx="5303213" cy="3418115"/>
          </a:xfrm>
          <a:prstGeom prst="rect">
            <a:avLst/>
          </a:prstGeom>
        </p:spPr>
      </p:pic>
      <p:grpSp>
        <p:nvGrpSpPr>
          <p:cNvPr id="9" name="组合 8"/>
          <p:cNvGrpSpPr/>
          <p:nvPr/>
        </p:nvGrpSpPr>
        <p:grpSpPr>
          <a:xfrm>
            <a:off x="5531813" y="1481802"/>
            <a:ext cx="6226799" cy="3916166"/>
            <a:chOff x="6400800" y="2974221"/>
            <a:chExt cx="5090089" cy="3242233"/>
          </a:xfrm>
        </p:grpSpPr>
        <p:grpSp>
          <p:nvGrpSpPr>
            <p:cNvPr id="10" name="组合 9"/>
            <p:cNvGrpSpPr/>
            <p:nvPr/>
          </p:nvGrpSpPr>
          <p:grpSpPr>
            <a:xfrm>
              <a:off x="6400800" y="2974221"/>
              <a:ext cx="4914900" cy="583458"/>
              <a:chOff x="6400800" y="2974221"/>
              <a:chExt cx="4914900" cy="583458"/>
            </a:xfrm>
          </p:grpSpPr>
          <p:sp>
            <p:nvSpPr>
              <p:cNvPr id="23" name="矩形 22"/>
              <p:cNvSpPr/>
              <p:nvPr/>
            </p:nvSpPr>
            <p:spPr>
              <a:xfrm>
                <a:off x="7353300" y="2974221"/>
                <a:ext cx="3962400" cy="583458"/>
              </a:xfrm>
              <a:prstGeom prst="rect">
                <a:avLst/>
              </a:prstGeom>
              <a:noFill/>
              <a:ln w="19050">
                <a:solidFill>
                  <a:srgbClr val="59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7693967" y="2988951"/>
                <a:ext cx="3621733" cy="458661"/>
              </a:xfrm>
              <a:prstGeom prst="rect">
                <a:avLst/>
              </a:prstGeom>
            </p:spPr>
            <p:txBody>
              <a:bodyPr wrap="square">
                <a:spAutoFit/>
              </a:bodyPr>
              <a:lstStyle/>
              <a:p>
                <a:pPr algn="ctr"/>
                <a:r>
                  <a:rPr lang="zh-CN" altLang="en-US" sz="30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30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6400800" y="2974221"/>
                <a:ext cx="988061" cy="583458"/>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FB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00">
                  <a:solidFill>
                    <a:srgbClr val="FFFB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6400800" y="3860479"/>
              <a:ext cx="4914900" cy="583458"/>
              <a:chOff x="6400800" y="3860479"/>
              <a:chExt cx="4914900" cy="583458"/>
            </a:xfrm>
          </p:grpSpPr>
          <p:sp>
            <p:nvSpPr>
              <p:cNvPr id="20" name="矩形 19"/>
              <p:cNvSpPr/>
              <p:nvPr/>
            </p:nvSpPr>
            <p:spPr>
              <a:xfrm>
                <a:off x="7693967" y="3875209"/>
                <a:ext cx="3621733" cy="458661"/>
              </a:xfrm>
              <a:prstGeom prst="rect">
                <a:avLst/>
              </a:prstGeom>
            </p:spPr>
            <p:txBody>
              <a:bodyPr wrap="square">
                <a:spAutoFit/>
              </a:bodyPr>
              <a:lstStyle/>
              <a:p>
                <a:pPr algn="ctr"/>
                <a:r>
                  <a:rPr lang="zh-CN" altLang="en-US" sz="30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30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7353300" y="3860479"/>
                <a:ext cx="3962400" cy="583458"/>
              </a:xfrm>
              <a:prstGeom prst="rect">
                <a:avLst/>
              </a:prstGeom>
              <a:noFill/>
              <a:ln w="19050">
                <a:solidFill>
                  <a:srgbClr val="59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6400800" y="3860479"/>
                <a:ext cx="988061" cy="583458"/>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FB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a:solidFill>
                    <a:srgbClr val="FFFB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6400800" y="4746737"/>
              <a:ext cx="5090089" cy="583458"/>
              <a:chOff x="6400800" y="4746737"/>
              <a:chExt cx="5090089" cy="583458"/>
            </a:xfrm>
          </p:grpSpPr>
          <p:sp>
            <p:nvSpPr>
              <p:cNvPr id="17" name="矩形 16"/>
              <p:cNvSpPr/>
              <p:nvPr/>
            </p:nvSpPr>
            <p:spPr>
              <a:xfrm>
                <a:off x="7693966" y="4761467"/>
                <a:ext cx="3796923" cy="458661"/>
              </a:xfrm>
              <a:prstGeom prst="rect">
                <a:avLst/>
              </a:prstGeom>
            </p:spPr>
            <p:txBody>
              <a:bodyPr wrap="square">
                <a:spAutoFit/>
              </a:bodyPr>
              <a:lstStyle/>
              <a:p>
                <a:pPr algn="ctr"/>
                <a:r>
                  <a:rPr lang="zh-CN" altLang="en-US" sz="30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30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353300" y="4746737"/>
                <a:ext cx="3962400" cy="583458"/>
              </a:xfrm>
              <a:prstGeom prst="rect">
                <a:avLst/>
              </a:prstGeom>
              <a:noFill/>
              <a:ln w="19050">
                <a:solidFill>
                  <a:srgbClr val="59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400800" y="4746737"/>
                <a:ext cx="988061" cy="583458"/>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FBF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800">
                  <a:solidFill>
                    <a:srgbClr val="FFFB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6400800" y="5632996"/>
              <a:ext cx="5090089" cy="583458"/>
              <a:chOff x="6400800" y="5632996"/>
              <a:chExt cx="5090089" cy="583458"/>
            </a:xfrm>
          </p:grpSpPr>
          <p:sp>
            <p:nvSpPr>
              <p:cNvPr id="14" name="矩形 13"/>
              <p:cNvSpPr/>
              <p:nvPr/>
            </p:nvSpPr>
            <p:spPr>
              <a:xfrm>
                <a:off x="7693967" y="5647726"/>
                <a:ext cx="3796922" cy="458661"/>
              </a:xfrm>
              <a:prstGeom prst="rect">
                <a:avLst/>
              </a:prstGeom>
            </p:spPr>
            <p:txBody>
              <a:bodyPr wrap="square">
                <a:spAutoFit/>
              </a:bodyPr>
              <a:lstStyle/>
              <a:p>
                <a:pPr algn="ctr"/>
                <a:r>
                  <a:rPr lang="zh-CN" altLang="en-US" sz="3000" dirty="0">
                    <a:solidFill>
                      <a:srgbClr val="5913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3000" dirty="0">
                  <a:solidFill>
                    <a:srgbClr val="5913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7353300" y="5632996"/>
                <a:ext cx="3962400" cy="583458"/>
              </a:xfrm>
              <a:prstGeom prst="rect">
                <a:avLst/>
              </a:prstGeom>
              <a:noFill/>
              <a:ln w="19050">
                <a:solidFill>
                  <a:srgbClr val="59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400800" y="5632996"/>
                <a:ext cx="988061" cy="583458"/>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FBF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800">
                  <a:solidFill>
                    <a:srgbClr val="FFFBF3"/>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矩形 25"/>
          <p:cNvSpPr/>
          <p:nvPr/>
        </p:nvSpPr>
        <p:spPr>
          <a:xfrm>
            <a:off x="114478" y="1234005"/>
            <a:ext cx="11025882" cy="1200329"/>
          </a:xfrm>
          <a:prstGeom prst="rect">
            <a:avLst/>
          </a:prstGeom>
        </p:spPr>
        <p:txBody>
          <a:bodyPr wrap="square">
            <a:spAutoFit/>
          </a:bodyPr>
          <a:lstStyle/>
          <a:p>
            <a:r>
              <a:rPr lang="zh-CN" altLang="en-US" sz="3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党的基层组织是党</a:t>
            </a:r>
            <a:endParaRPr lang="en-US" altLang="zh-CN" sz="3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3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全部工作和战斗力的基础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ageCurlDouble"/>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3201" y="1490980"/>
            <a:ext cx="10536849" cy="707886"/>
          </a:xfrm>
          <a:prstGeom prst="rect">
            <a:avLst/>
          </a:prstGeom>
          <a:noFill/>
        </p:spPr>
        <p:txBody>
          <a:bodyPr wrap="square" rtlCol="0">
            <a:spAutoFit/>
          </a:bodyPr>
          <a:lstStyle/>
          <a:p>
            <a:r>
              <a:rPr lang="zh-CN" altLang="en-US" sz="40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4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841875" y="2499995"/>
            <a:ext cx="6121400" cy="568325"/>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Arial" panose="020B0604020202020204" pitchFamily="34" charset="0"/>
                <a:ea typeface="微软雅黑" panose="020B0503020204020204" pitchFamily="34" charset="-122"/>
                <a:sym typeface="Arial" panose="020B0604020202020204" pitchFamily="34" charset="0"/>
              </a:rPr>
              <a:t>双击替换内容</a:t>
            </a:r>
          </a:p>
        </p:txBody>
      </p:sp>
      <p:sp>
        <p:nvSpPr>
          <p:cNvPr id="13" name="矩形 12"/>
          <p:cNvSpPr/>
          <p:nvPr/>
        </p:nvSpPr>
        <p:spPr>
          <a:xfrm>
            <a:off x="4841875" y="2996565"/>
            <a:ext cx="2082165" cy="27514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975475" y="2996565"/>
            <a:ext cx="3987165" cy="12458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975475" y="4242435"/>
            <a:ext cx="3987800" cy="150558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185545" y="2332990"/>
            <a:ext cx="3257550" cy="1754326"/>
          </a:xfrm>
          <a:prstGeom prst="rect">
            <a:avLst/>
          </a:prstGeom>
          <a:noFill/>
        </p:spPr>
        <p:txBody>
          <a:bodyPr wrap="square" rtlCol="0">
            <a:spAutoFit/>
          </a:bodyPr>
          <a:lstStyle/>
          <a:p>
            <a:pPr>
              <a:lnSpc>
                <a:spcPct val="150000"/>
              </a:lnSpc>
            </a:pPr>
            <a:r>
              <a:rPr lang="zh-CN" altLang="en-US" dirty="0">
                <a:solidFill>
                  <a:srgbClr val="523824"/>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a:t>
            </a:r>
            <a:endParaRPr lang="en-US" altLang="zh-CN" dirty="0">
              <a:solidFill>
                <a:srgbClr val="5238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293201" y="564584"/>
            <a:ext cx="5682274" cy="646331"/>
          </a:xfrm>
          <a:prstGeom prst="rect">
            <a:avLst/>
          </a:prstGeom>
        </p:spPr>
        <p:txBody>
          <a:bodyPr wrap="square">
            <a:spAutoFit/>
          </a:bodyPr>
          <a:lstStyle/>
          <a:p>
            <a:r>
              <a:rPr lang="zh-CN" altLang="en-US" sz="36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党建工作基础进一步夯实</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ageCurlDouble"/>
        <p:sndAc>
          <p:endSnd/>
        </p:sndAc>
      </p:transition>
    </mc:Choice>
    <mc:Fallback xmlns="">
      <p:transition spd="slow"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
                                        </p:tgtEl>
                                        <p:attrNameLst>
                                          <p:attrName>ppt_x</p:attrName>
                                          <p:attrName>ppt_y</p:attrName>
                                        </p:attrNameLst>
                                      </p:cBhvr>
                                    </p:animMotion>
                                    <p:animEffect transition="in" filter="fade">
                                      <p:cBhvr>
                                        <p:cTn id="13" dur="10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ppt_y</p:attrName>
                                        </p:attrNameLst>
                                      </p:cBhvr>
                                      <p:tavLst>
                                        <p:tav tm="0">
                                          <p:val>
                                            <p:strVal val="#ppt_y+#ppt_h*1.125000"/>
                                          </p:val>
                                        </p:tav>
                                        <p:tav tm="100000">
                                          <p:val>
                                            <p:strVal val="#ppt_y"/>
                                          </p:val>
                                        </p:tav>
                                      </p:tavLst>
                                    </p:anim>
                                    <p:animEffect transition="in" filter="wipe(up)">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13" grpId="0" bldLvl="0" animBg="1"/>
      <p:bldP spid="19" grpId="0" bldLvl="0" animBg="1"/>
      <p:bldP spid="20"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187877" y="4342798"/>
            <a:ext cx="3093907" cy="1443950"/>
            <a:chOff x="650551" y="3990199"/>
            <a:chExt cx="3093907" cy="1443950"/>
          </a:xfrm>
        </p:grpSpPr>
        <p:sp>
          <p:nvSpPr>
            <p:cNvPr id="8" name="圆角矩形 7"/>
            <p:cNvSpPr/>
            <p:nvPr/>
          </p:nvSpPr>
          <p:spPr>
            <a:xfrm>
              <a:off x="650551" y="3990199"/>
              <a:ext cx="3093907" cy="14439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ctr"/>
              <a:r>
                <a:rPr lang="zh-CN" altLang="en-US" sz="36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a:t>
              </a:r>
            </a:p>
          </p:txBody>
        </p:sp>
        <p:sp>
          <p:nvSpPr>
            <p:cNvPr id="9" name="椭圆 8"/>
            <p:cNvSpPr/>
            <p:nvPr/>
          </p:nvSpPr>
          <p:spPr>
            <a:xfrm>
              <a:off x="852895" y="4403900"/>
              <a:ext cx="538169" cy="5381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Arial" panose="020B0604020202020204" pitchFamily="34" charset="0"/>
                  <a:ea typeface="微软雅黑" panose="020B0503020204020204" pitchFamily="34" charset="-122"/>
                  <a:sym typeface="Arial" panose="020B0604020202020204" pitchFamily="34" charset="0"/>
                </a:rPr>
                <a:t>1</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矩形 31"/>
          <p:cNvSpPr/>
          <p:nvPr/>
        </p:nvSpPr>
        <p:spPr>
          <a:xfrm>
            <a:off x="7515225" y="1823085"/>
            <a:ext cx="1082040" cy="3997325"/>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200" spc="600" dirty="0">
                <a:latin typeface="Arial" panose="020B0604020202020204" pitchFamily="34" charset="0"/>
                <a:ea typeface="微软雅黑" panose="020B0503020204020204" pitchFamily="34" charset="-122"/>
                <a:sym typeface="Arial" panose="020B0604020202020204" pitchFamily="34" charset="0"/>
              </a:rPr>
              <a:t>要坚持</a:t>
            </a:r>
          </a:p>
        </p:txBody>
      </p:sp>
      <p:grpSp>
        <p:nvGrpSpPr>
          <p:cNvPr id="19" name="组合 18"/>
          <p:cNvGrpSpPr/>
          <p:nvPr/>
        </p:nvGrpSpPr>
        <p:grpSpPr>
          <a:xfrm>
            <a:off x="4949825" y="1818005"/>
            <a:ext cx="2565400" cy="1448435"/>
            <a:chOff x="7795" y="2863"/>
            <a:chExt cx="4040" cy="2281"/>
          </a:xfrm>
        </p:grpSpPr>
        <p:sp>
          <p:nvSpPr>
            <p:cNvPr id="2" name="矩形 1"/>
            <p:cNvSpPr/>
            <p:nvPr/>
          </p:nvSpPr>
          <p:spPr>
            <a:xfrm>
              <a:off x="7795" y="2863"/>
              <a:ext cx="4040" cy="2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bIns="288000"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8102" y="3167"/>
              <a:ext cx="3622" cy="732"/>
            </a:xfrm>
            <a:prstGeom prst="rect">
              <a:avLst/>
            </a:prstGeom>
            <a:noFill/>
          </p:spPr>
          <p:txBody>
            <a:bodyPr wrap="square" rtlCol="0">
              <a:spAutoFit/>
            </a:bodyPr>
            <a:lstStyle/>
            <a:p>
              <a:pPr>
                <a:lnSpc>
                  <a:spcPct val="110000"/>
                </a:lnSpc>
              </a:pPr>
              <a:r>
                <a:rPr lang="zh-CN" altLang="en-US" sz="22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a:t>
              </a:r>
            </a:p>
          </p:txBody>
        </p:sp>
      </p:grpSp>
      <p:grpSp>
        <p:nvGrpSpPr>
          <p:cNvPr id="24" name="组合 23"/>
          <p:cNvGrpSpPr/>
          <p:nvPr/>
        </p:nvGrpSpPr>
        <p:grpSpPr>
          <a:xfrm>
            <a:off x="4949825" y="3450590"/>
            <a:ext cx="2565400" cy="2350135"/>
            <a:chOff x="7795" y="5434"/>
            <a:chExt cx="4040" cy="3701"/>
          </a:xfrm>
        </p:grpSpPr>
        <p:sp>
          <p:nvSpPr>
            <p:cNvPr id="4" name="矩形 3"/>
            <p:cNvSpPr/>
            <p:nvPr/>
          </p:nvSpPr>
          <p:spPr>
            <a:xfrm>
              <a:off x="7795" y="5434"/>
              <a:ext cx="4040" cy="37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bIns="288000"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8045" y="5611"/>
              <a:ext cx="3567" cy="2065"/>
            </a:xfrm>
            <a:prstGeom prst="rect">
              <a:avLst/>
            </a:prstGeom>
            <a:noFill/>
          </p:spPr>
          <p:txBody>
            <a:bodyPr wrap="square" rtlCol="0">
              <a:spAutoFit/>
            </a:bodyPr>
            <a:lstStyle/>
            <a:p>
              <a:pPr>
                <a:lnSpc>
                  <a:spcPct val="120000"/>
                </a:lnSpc>
              </a:pPr>
              <a:r>
                <a:rPr lang="zh-CN" altLang="en-US" sz="22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22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endParaRPr lang="zh-CN" altLang="en-US" sz="2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8597265" y="1818005"/>
            <a:ext cx="2319655" cy="1448435"/>
            <a:chOff x="13539" y="2863"/>
            <a:chExt cx="3653" cy="2281"/>
          </a:xfrm>
        </p:grpSpPr>
        <p:sp>
          <p:nvSpPr>
            <p:cNvPr id="6" name="矩形 5"/>
            <p:cNvSpPr/>
            <p:nvPr/>
          </p:nvSpPr>
          <p:spPr>
            <a:xfrm>
              <a:off x="13539" y="2863"/>
              <a:ext cx="3653" cy="2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bIns="288000"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13709" y="3283"/>
              <a:ext cx="3192" cy="785"/>
            </a:xfrm>
            <a:prstGeom prst="rect">
              <a:avLst/>
            </a:prstGeom>
            <a:noFill/>
          </p:spPr>
          <p:txBody>
            <a:bodyPr wrap="square" rtlCol="0">
              <a:spAutoFit/>
            </a:bodyPr>
            <a:lstStyle/>
            <a:p>
              <a:pPr>
                <a:lnSpc>
                  <a:spcPct val="120000"/>
                </a:lnSpc>
              </a:pPr>
              <a:r>
                <a:rPr lang="zh-CN" altLang="en-US" sz="22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22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8597265" y="3478530"/>
            <a:ext cx="2319655" cy="2322195"/>
            <a:chOff x="13539" y="5478"/>
            <a:chExt cx="3653" cy="3657"/>
          </a:xfrm>
        </p:grpSpPr>
        <p:sp>
          <p:nvSpPr>
            <p:cNvPr id="12" name="矩形 11"/>
            <p:cNvSpPr/>
            <p:nvPr/>
          </p:nvSpPr>
          <p:spPr>
            <a:xfrm>
              <a:off x="13539" y="5478"/>
              <a:ext cx="3653" cy="36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bIns="288000"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3928" y="6011"/>
              <a:ext cx="3263" cy="1532"/>
            </a:xfrm>
            <a:prstGeom prst="rect">
              <a:avLst/>
            </a:prstGeom>
            <a:noFill/>
          </p:spPr>
          <p:txBody>
            <a:bodyPr wrap="square" rtlCol="0">
              <a:spAutoFit/>
            </a:bodyPr>
            <a:lstStyle/>
            <a:p>
              <a:pPr>
                <a:lnSpc>
                  <a:spcPct val="130000"/>
                </a:lnSpc>
              </a:pPr>
              <a:r>
                <a:rPr lang="zh-CN" altLang="en-US" sz="220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a:t>
              </a:r>
              <a:endParaRPr lang="en-US" altLang="zh-CN" sz="22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1187877" y="1369819"/>
            <a:ext cx="3096260" cy="2038543"/>
            <a:chOff x="1869" y="2383"/>
            <a:chExt cx="4891" cy="3276"/>
          </a:xfrm>
        </p:grpSpPr>
        <p:grpSp>
          <p:nvGrpSpPr>
            <p:cNvPr id="21" name="组合 20"/>
            <p:cNvGrpSpPr/>
            <p:nvPr/>
          </p:nvGrpSpPr>
          <p:grpSpPr>
            <a:xfrm>
              <a:off x="1888" y="2383"/>
              <a:ext cx="4872" cy="1410"/>
              <a:chOff x="5729778" y="244084"/>
              <a:chExt cx="3093907" cy="895328"/>
            </a:xfrm>
          </p:grpSpPr>
          <p:sp>
            <p:nvSpPr>
              <p:cNvPr id="22" name="文本框 21"/>
              <p:cNvSpPr txBox="1"/>
              <p:nvPr/>
            </p:nvSpPr>
            <p:spPr>
              <a:xfrm>
                <a:off x="5729778" y="448686"/>
                <a:ext cx="3093907" cy="690726"/>
              </a:xfrm>
              <a:prstGeom prst="rect">
                <a:avLst/>
              </a:prstGeom>
              <a:noFill/>
            </p:spPr>
            <p:txBody>
              <a:bodyPr wrap="square" rtlCol="0">
                <a:spAutoFit/>
              </a:bodyPr>
              <a:lstStyle/>
              <a:p>
                <a:pPr algn="r"/>
                <a:r>
                  <a:rPr lang="zh-CN" altLang="en-US" sz="2400" dirty="0">
                    <a:solidFill>
                      <a:srgbClr val="930000"/>
                    </a:solidFill>
                    <a:latin typeface="Arial" panose="020B0604020202020204" pitchFamily="34" charset="0"/>
                    <a:ea typeface="微软雅黑" panose="020B0503020204020204" pitchFamily="34" charset="-122"/>
                    <a:sym typeface="Arial" panose="020B0604020202020204" pitchFamily="34" charset="0"/>
                  </a:rPr>
                  <a:t>中国共产党</a:t>
                </a:r>
                <a:endParaRPr lang="en-US" altLang="zh-CN" sz="2400" dirty="0">
                  <a:solidFill>
                    <a:srgbClr val="930000"/>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1400" dirty="0">
                    <a:solidFill>
                      <a:srgbClr val="930000"/>
                    </a:solidFill>
                    <a:latin typeface="Arial" panose="020B0604020202020204" pitchFamily="34" charset="0"/>
                    <a:ea typeface="微软雅黑" panose="020B0503020204020204" pitchFamily="34" charset="-122"/>
                    <a:sym typeface="Arial" panose="020B0604020202020204" pitchFamily="34" charset="0"/>
                  </a:rPr>
                  <a:t>The Communist Party of China</a:t>
                </a:r>
                <a:endParaRPr lang="zh-CN" altLang="en-US" sz="1400" dirty="0">
                  <a:solidFill>
                    <a:srgbClr val="93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cxnSp>
          <p:nvCxnSpPr>
            <p:cNvPr id="13" name="直接连接符 12"/>
            <p:cNvCxnSpPr/>
            <p:nvPr/>
          </p:nvCxnSpPr>
          <p:spPr>
            <a:xfrm>
              <a:off x="1885" y="3938"/>
              <a:ext cx="47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869" y="5163"/>
              <a:ext cx="4786" cy="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2176" y="5163"/>
              <a:ext cx="4408" cy="445"/>
            </a:xfrm>
            <a:prstGeom prst="rect">
              <a:avLst/>
            </a:prstGeom>
            <a:noFill/>
          </p:spPr>
          <p:txBody>
            <a:bodyPr wrap="square" rtlCol="0" anchor="t">
              <a:spAutoFit/>
            </a:bodyPr>
            <a:lstStyle/>
            <a:p>
              <a:pPr algn="ctr"/>
              <a:r>
                <a:rPr lang="zh-CN" altLang="en-US" sz="1200" spc="150" dirty="0">
                  <a:solidFill>
                    <a:schemeClr val="bg1"/>
                  </a:solidFill>
                  <a:uFillTx/>
                  <a:latin typeface="Arial" panose="020B0604020202020204" pitchFamily="34" charset="0"/>
                  <a:ea typeface="微软雅黑" panose="020B0503020204020204" pitchFamily="34" charset="-122"/>
                  <a:sym typeface="Arial" panose="020B0604020202020204" pitchFamily="34" charset="0"/>
                </a:rPr>
                <a:t>双击替换内容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ageCurlDouble"/>
        <p:sndAc>
          <p:endSnd/>
        </p:sndAc>
      </p:transition>
    </mc:Choice>
    <mc:Fallback xmlns="">
      <p:transition spd="slow" advTm="1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7"/>
          <p:cNvSpPr>
            <a:spLocks noGrp="1"/>
          </p:cNvSpPr>
          <p:nvPr>
            <p:ph type="ctrTitle"/>
          </p:nvPr>
        </p:nvSpPr>
        <p:spPr>
          <a:xfrm>
            <a:off x="2866025" y="3300414"/>
            <a:ext cx="7465331" cy="963508"/>
          </a:xfrm>
        </p:spPr>
        <p:txBody>
          <a:bodyPr/>
          <a:lstStyle/>
          <a:p>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br>
              <a:rPr lang="en-US" altLang="zh-CN" b="1" dirty="0">
                <a:latin typeface="Arial" panose="020B0604020202020204" pitchFamily="34" charset="0"/>
                <a:ea typeface="微软雅黑" panose="020B0503020204020204" pitchFamily="34" charset="-122"/>
                <a:cs typeface="+mn-ea"/>
                <a:sym typeface="Arial" panose="020B0604020202020204" pitchFamily="34" charset="0"/>
              </a:rPr>
            </a:b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创新活动载体 提升服务能力</a:t>
            </a: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br>
              <a:rPr lang="zh-CN" altLang="en-US" b="1"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副标题 1"/>
          <p:cNvSpPr>
            <a:spLocks noGrp="1"/>
          </p:cNvSpPr>
          <p:nvPr>
            <p:ph type="subTitle" idx="1"/>
          </p:nvPr>
        </p:nvSpPr>
        <p:spPr>
          <a:xfrm>
            <a:off x="1799655" y="3099231"/>
            <a:ext cx="1324183" cy="1424724"/>
          </a:xfrm>
        </p:spPr>
        <p:txBody>
          <a:bodyPr/>
          <a:lstStyle/>
          <a:p>
            <a:r>
              <a:rPr lang="en-US" altLang="zh-CN" dirty="0">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ageCurlDouble"/>
      </p:transition>
    </mc:Choice>
    <mc:Fallback xmlns="">
      <p:transition spd="slow" advTm="1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729346" y="3904373"/>
            <a:ext cx="8659090" cy="1845504"/>
          </a:xfrm>
          <a:prstGeom prst="roundRect">
            <a:avLst>
              <a:gd name="adj" fmla="val 10181"/>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2729347" y="1240660"/>
            <a:ext cx="8659090" cy="1558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dirty="0">
                <a:solidFill>
                  <a:srgbClr val="C00000"/>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双击替换内容双击替换内容双击替换内容双击替换内容双击替换内容双击替换内容双击替换内容双击替换内容双击替换内容</a:t>
            </a: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indent="457200">
              <a:lnSpc>
                <a:spcPct val="150000"/>
              </a:lnSpc>
            </a:pPr>
            <a:endParaRPr lang="en-US" altLang="zh-CN"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5104744" y="3057666"/>
            <a:ext cx="4288353" cy="584775"/>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dirty="0">
                <a:latin typeface="Arial" panose="020B0604020202020204" pitchFamily="34" charset="0"/>
                <a:ea typeface="微软雅黑" panose="020B0503020204020204" pitchFamily="34" charset="-122"/>
                <a:sym typeface="Arial" panose="020B0604020202020204" pitchFamily="34" charset="0"/>
              </a:rPr>
              <a:t>强化典型示范引领作用</a:t>
            </a:r>
          </a:p>
        </p:txBody>
      </p:sp>
      <p:sp>
        <p:nvSpPr>
          <p:cNvPr id="9" name="矩形 8"/>
          <p:cNvSpPr/>
          <p:nvPr/>
        </p:nvSpPr>
        <p:spPr>
          <a:xfrm>
            <a:off x="3172691" y="4001355"/>
            <a:ext cx="7831999" cy="165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rgbClr val="FDEDAA"/>
                </a:solidFill>
                <a:latin typeface="Arial" panose="020B0604020202020204" pitchFamily="34" charset="0"/>
                <a:ea typeface="微软雅黑" panose="020B0503020204020204" pitchFamily="34" charset="-122"/>
                <a:sym typeface="Arial" panose="020B0604020202020204" pitchFamily="34" charset="0"/>
              </a:rPr>
              <a:t>双击替换内容双击替换内容双击替换内容双击替换内容双击替换内容双击替换内容双击替换内容双击替换内容</a:t>
            </a:r>
            <a:endParaRPr lang="en-US" altLang="zh-CN" dirty="0">
              <a:solidFill>
                <a:srgbClr val="FDEDAA"/>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 name="直接连接符 9"/>
          <p:cNvCxnSpPr/>
          <p:nvPr/>
        </p:nvCxnSpPr>
        <p:spPr>
          <a:xfrm>
            <a:off x="2881745" y="3380509"/>
            <a:ext cx="138545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966979" y="3380509"/>
            <a:ext cx="1385455"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12624"/>
          <a:stretch>
            <a:fillRect/>
          </a:stretch>
        </p:blipFill>
        <p:spPr>
          <a:xfrm>
            <a:off x="-125925" y="3028929"/>
            <a:ext cx="2051296" cy="38290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
        <p15:prstTrans prst="pageCurlDouble"/>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par>
                          <p:cTn id="23" fill="hold">
                            <p:stCondLst>
                              <p:cond delay="3500"/>
                            </p:stCondLst>
                            <p:childTnLst>
                              <p:par>
                                <p:cTn id="24" presetID="2" presetClass="entr" presetSubtype="2"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6349"/>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11"/>
          <p:cNvSpPr txBox="1"/>
          <p:nvPr/>
        </p:nvSpPr>
        <p:spPr>
          <a:xfrm>
            <a:off x="1294021" y="495191"/>
            <a:ext cx="8803343" cy="1200329"/>
          </a:xfrm>
          <a:prstGeom prst="rect">
            <a:avLst/>
          </a:prstGeom>
          <a:noFill/>
        </p:spPr>
        <p:txBody>
          <a:bodyPr wrap="square" lIns="91440" tIns="45720" rIns="91440" bIns="45720" rtlCol="0">
            <a:spAutoFit/>
          </a:bodyPr>
          <a:lstStyle/>
          <a:p>
            <a:pPr algn="ctr"/>
            <a:r>
              <a:rPr lang="zh-CN" altLang="en-US" sz="3600" b="1" dirty="0">
                <a:solidFill>
                  <a:srgbClr val="E20000"/>
                </a:solidFill>
                <a:effectLst>
                  <a:reflection blurRad="6350" stA="55000" endA="300" endPos="45500" dir="5400000" sy="-100000" algn="bl" rotWithShape="0"/>
                </a:effectLst>
                <a:latin typeface="Arial" panose="020B0604020202020204" pitchFamily="34" charset="0"/>
                <a:ea typeface="微软雅黑" panose="020B0503020204020204" pitchFamily="34" charset="-122"/>
                <a:sym typeface="Arial" panose="020B0604020202020204" pitchFamily="34" charset="0"/>
              </a:rPr>
              <a:t>在社区积极推行“网格化管理、组团式服务”工作</a:t>
            </a:r>
          </a:p>
        </p:txBody>
      </p:sp>
      <p:sp>
        <p:nvSpPr>
          <p:cNvPr id="16" name="矩形 15"/>
          <p:cNvSpPr/>
          <p:nvPr/>
        </p:nvSpPr>
        <p:spPr>
          <a:xfrm>
            <a:off x="2063553" y="2487313"/>
            <a:ext cx="2629759" cy="508317"/>
          </a:xfrm>
          <a:prstGeom prst="rect">
            <a:avLst/>
          </a:prstGeom>
          <a:solidFill>
            <a:srgbClr val="E20000"/>
          </a:solidFill>
          <a:ln w="19050">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双击替换内容</a:t>
            </a:r>
          </a:p>
        </p:txBody>
      </p:sp>
      <p:sp>
        <p:nvSpPr>
          <p:cNvPr id="17" name="矩形 16"/>
          <p:cNvSpPr/>
          <p:nvPr/>
        </p:nvSpPr>
        <p:spPr>
          <a:xfrm>
            <a:off x="4835840" y="2468894"/>
            <a:ext cx="5772661" cy="508317"/>
          </a:xfrm>
          <a:prstGeom prst="rect">
            <a:avLst/>
          </a:prstGeom>
          <a:noFill/>
          <a:ln w="19050">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2063553" y="3188974"/>
            <a:ext cx="2629759" cy="508317"/>
          </a:xfrm>
          <a:prstGeom prst="rect">
            <a:avLst/>
          </a:prstGeom>
          <a:solidFill>
            <a:srgbClr val="E20000"/>
          </a:solidFill>
          <a:ln w="19050">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双击替换内容</a:t>
            </a:r>
          </a:p>
        </p:txBody>
      </p:sp>
      <p:sp>
        <p:nvSpPr>
          <p:cNvPr id="19" name="矩形 18"/>
          <p:cNvSpPr/>
          <p:nvPr/>
        </p:nvSpPr>
        <p:spPr>
          <a:xfrm>
            <a:off x="4835840" y="3188974"/>
            <a:ext cx="5772661" cy="508317"/>
          </a:xfrm>
          <a:prstGeom prst="rect">
            <a:avLst/>
          </a:prstGeom>
          <a:noFill/>
          <a:ln w="19050">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2063553" y="3909054"/>
            <a:ext cx="2629759" cy="508317"/>
          </a:xfrm>
          <a:prstGeom prst="rect">
            <a:avLst/>
          </a:prstGeom>
          <a:solidFill>
            <a:srgbClr val="E20000"/>
          </a:solidFill>
          <a:ln w="19050">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双击替换内容</a:t>
            </a:r>
          </a:p>
        </p:txBody>
      </p:sp>
      <p:sp>
        <p:nvSpPr>
          <p:cNvPr id="23" name="矩形 22"/>
          <p:cNvSpPr/>
          <p:nvPr/>
        </p:nvSpPr>
        <p:spPr>
          <a:xfrm>
            <a:off x="4835840" y="3909054"/>
            <a:ext cx="5772661" cy="508317"/>
          </a:xfrm>
          <a:prstGeom prst="rect">
            <a:avLst/>
          </a:prstGeom>
          <a:noFill/>
          <a:ln w="19050">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11"/>
          <p:cNvSpPr txBox="1"/>
          <p:nvPr/>
        </p:nvSpPr>
        <p:spPr>
          <a:xfrm>
            <a:off x="2268644" y="5266146"/>
            <a:ext cx="8803343" cy="666786"/>
          </a:xfrm>
          <a:prstGeom prst="rect">
            <a:avLst/>
          </a:prstGeom>
          <a:noFill/>
        </p:spPr>
        <p:txBody>
          <a:bodyPr wrap="square" lIns="91440" tIns="45720" rIns="91440" bIns="45720" rtlCol="0">
            <a:spAutoFit/>
          </a:bodyPr>
          <a:lstStyle/>
          <a:p>
            <a:pPr algn="ctr"/>
            <a:r>
              <a:rPr lang="zh-CN" altLang="en-US" sz="3735" b="1" dirty="0">
                <a:solidFill>
                  <a:srgbClr val="E20000"/>
                </a:solidFill>
                <a:effectLst>
                  <a:reflection blurRad="6350" stA="55000" endA="300" endPos="45500" dir="5400000" sy="-100000" algn="bl" rotWithShape="0"/>
                </a:effectLst>
                <a:latin typeface="Arial" panose="020B0604020202020204" pitchFamily="34" charset="0"/>
                <a:ea typeface="微软雅黑" panose="020B0503020204020204" pitchFamily="34" charset="-122"/>
                <a:sym typeface="Arial" panose="020B0604020202020204" pitchFamily="34" charset="0"/>
              </a:rPr>
              <a:t>双击替换内容</a:t>
            </a:r>
            <a:endParaRPr lang="en-US" altLang="zh-CN" sz="3735" b="1" dirty="0">
              <a:solidFill>
                <a:srgbClr val="E20000"/>
              </a:solidFill>
              <a:effectLst>
                <a:reflection blurRad="6350" stA="55000" endA="300" endPos="45500" dir="5400000" sy="-100000" algn="bl" rotWithShape="0"/>
              </a:effectLst>
              <a:latin typeface="Arial" panose="020B0604020202020204" pitchFamily="34" charset="0"/>
              <a:ea typeface="微软雅黑" panose="020B0503020204020204" pitchFamily="34" charset="-122"/>
              <a:sym typeface="Arial" panose="020B0604020202020204" pitchFamily="34" charset="0"/>
            </a:endParaRPr>
          </a:p>
        </p:txBody>
      </p:sp>
      <p:pic>
        <p:nvPicPr>
          <p:cNvPr id="25" name="图片 8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30" y="4717194"/>
            <a:ext cx="2073341" cy="12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8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8395" y="4879459"/>
            <a:ext cx="2040939" cy="12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5"/>
          <p:cNvSpPr txBox="1"/>
          <p:nvPr/>
        </p:nvSpPr>
        <p:spPr>
          <a:xfrm>
            <a:off x="1775520" y="260649"/>
            <a:ext cx="8070851" cy="502766"/>
          </a:xfrm>
          <a:prstGeom prst="rect">
            <a:avLst/>
          </a:prstGeom>
          <a:noFill/>
        </p:spPr>
        <p:txBody>
          <a:bodyPr wrap="square" lIns="91440" tIns="45720" rIns="91440" bIns="45720" rtlCol="0">
            <a:spAutoFit/>
          </a:bodyPr>
          <a:lstStyle/>
          <a:p>
            <a:r>
              <a:rPr lang="zh-CN" altLang="en-US" sz="2665" b="1" dirty="0">
                <a:solidFill>
                  <a:schemeClr val="bg1"/>
                </a:solidFill>
                <a:latin typeface="Arial" panose="020B0604020202020204" pitchFamily="34" charset="0"/>
                <a:ea typeface="微软雅黑" panose="020B0503020204020204" pitchFamily="34" charset="-122"/>
                <a:sym typeface="Arial" panose="020B0604020202020204" pitchFamily="34" charset="0"/>
              </a:rPr>
              <a:t>牢记党员身份是党员的自觉行为和内在要求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
        <p15:prstTrans prst="peelOff"/>
      </p:transition>
    </mc:Choice>
    <mc:Fallback xmlns="">
      <p:transition spd="slow"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ppt_x</p:attrName>
                                        </p:attrNameLst>
                                      </p:cBhvr>
                                      <p:tavLst>
                                        <p:tav tm="0">
                                          <p:val>
                                            <p:strVal val="#ppt_x-#ppt_w*1.125000"/>
                                          </p:val>
                                        </p:tav>
                                        <p:tav tm="100000">
                                          <p:val>
                                            <p:strVal val="#ppt_x"/>
                                          </p:val>
                                        </p:tav>
                                      </p:tavLst>
                                    </p:anim>
                                    <p:animEffect transition="in" filter="wipe(right)">
                                      <p:cBhvr>
                                        <p:cTn id="19" dur="500"/>
                                        <p:tgtEl>
                                          <p:spTgt spid="17"/>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ppt_x</p:attrName>
                                        </p:attrNameLst>
                                      </p:cBhvr>
                                      <p:tavLst>
                                        <p:tav tm="0">
                                          <p:val>
                                            <p:strVal val="#ppt_x-#ppt_w*1.125000"/>
                                          </p:val>
                                        </p:tav>
                                        <p:tav tm="100000">
                                          <p:val>
                                            <p:strVal val="#ppt_x"/>
                                          </p:val>
                                        </p:tav>
                                      </p:tavLst>
                                    </p:anim>
                                    <p:animEffect transition="in" filter="wipe(right)">
                                      <p:cBhvr>
                                        <p:cTn id="24" dur="500"/>
                                        <p:tgtEl>
                                          <p:spTgt spid="18"/>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p:tgtEl>
                                          <p:spTgt spid="19"/>
                                        </p:tgtEl>
                                        <p:attrNameLst>
                                          <p:attrName>ppt_x</p:attrName>
                                        </p:attrNameLst>
                                      </p:cBhvr>
                                      <p:tavLst>
                                        <p:tav tm="0">
                                          <p:val>
                                            <p:strVal val="#ppt_x-#ppt_w*1.125000"/>
                                          </p:val>
                                        </p:tav>
                                        <p:tav tm="100000">
                                          <p:val>
                                            <p:strVal val="#ppt_x"/>
                                          </p:val>
                                        </p:tav>
                                      </p:tavLst>
                                    </p:anim>
                                    <p:animEffect transition="in" filter="wipe(right)">
                                      <p:cBhvr>
                                        <p:cTn id="29" dur="500"/>
                                        <p:tgtEl>
                                          <p:spTgt spid="19"/>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p:tgtEl>
                                          <p:spTgt spid="22"/>
                                        </p:tgtEl>
                                        <p:attrNameLst>
                                          <p:attrName>ppt_x</p:attrName>
                                        </p:attrNameLst>
                                      </p:cBhvr>
                                      <p:tavLst>
                                        <p:tav tm="0">
                                          <p:val>
                                            <p:strVal val="#ppt_x-#ppt_w*1.125000"/>
                                          </p:val>
                                        </p:tav>
                                        <p:tav tm="100000">
                                          <p:val>
                                            <p:strVal val="#ppt_x"/>
                                          </p:val>
                                        </p:tav>
                                      </p:tavLst>
                                    </p:anim>
                                    <p:animEffect transition="in" filter="wipe(right)">
                                      <p:cBhvr>
                                        <p:cTn id="34" dur="500"/>
                                        <p:tgtEl>
                                          <p:spTgt spid="22"/>
                                        </p:tgtEl>
                                      </p:cBhvr>
                                    </p:animEffect>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right)">
                                      <p:cBhvr>
                                        <p:cTn id="39" dur="500"/>
                                        <p:tgtEl>
                                          <p:spTgt spid="23"/>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animBg="1"/>
      <p:bldP spid="17" grpId="0" animBg="1"/>
      <p:bldP spid="18" grpId="0" animBg="1"/>
      <p:bldP spid="19" grpId="0" animBg="1"/>
      <p:bldP spid="22" grpId="0" animBg="1"/>
      <p:bldP spid="23"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组织建设工作汇报"/>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红色长城">
      <a:dk1>
        <a:sysClr val="windowText" lastClr="000000"/>
      </a:dk1>
      <a:lt1>
        <a:sysClr val="window" lastClr="FFFFFF"/>
      </a:lt1>
      <a:dk2>
        <a:srgbClr val="C00000"/>
      </a:dk2>
      <a:lt2>
        <a:srgbClr val="D9B028"/>
      </a:lt2>
      <a:accent1>
        <a:srgbClr val="FFFFCD"/>
      </a:accent1>
      <a:accent2>
        <a:srgbClr val="FF0000"/>
      </a:accent2>
      <a:accent3>
        <a:srgbClr val="37A76F"/>
      </a:accent3>
      <a:accent4>
        <a:srgbClr val="44C1A3"/>
      </a:accent4>
      <a:accent5>
        <a:srgbClr val="00B0F0"/>
      </a:accent5>
      <a:accent6>
        <a:srgbClr val="FFCC00"/>
      </a:accent6>
      <a:hlink>
        <a:srgbClr val="EE7B08"/>
      </a:hlink>
      <a:folHlink>
        <a:srgbClr val="977B2D"/>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宽屏</PresentationFormat>
  <Paragraphs>166</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等线 Light</vt:lpstr>
      <vt:lpstr>微软雅黑</vt:lpstr>
      <vt:lpstr>Arial</vt:lpstr>
      <vt:lpstr>Calibri</vt:lpstr>
      <vt:lpstr>Wingdings</vt:lpstr>
      <vt:lpstr>Office 主题​​</vt:lpstr>
      <vt:lpstr>Office 主题</vt:lpstr>
      <vt:lpstr>PowerPoint 演示文稿</vt:lpstr>
      <vt:lpstr>PowerPoint 演示文稿</vt:lpstr>
      <vt:lpstr>创新组织设置 增强工作合力 </vt:lpstr>
      <vt:lpstr>PowerPoint 演示文稿</vt:lpstr>
      <vt:lpstr>PowerPoint 演示文稿</vt:lpstr>
      <vt:lpstr>PowerPoint 演示文稿</vt:lpstr>
      <vt:lpstr>  创新活动载体 提升服务能力  </vt:lpstr>
      <vt:lpstr>PowerPoint 演示文稿</vt:lpstr>
      <vt:lpstr>PowerPoint 演示文稿</vt:lpstr>
      <vt:lpstr>PowerPoint 演示文稿</vt:lpstr>
      <vt:lpstr> 建强骨干队伍 提升内部活力  </vt:lpstr>
      <vt:lpstr>PowerPoint 演示文稿</vt:lpstr>
      <vt:lpstr>PowerPoint 演示文稿</vt:lpstr>
      <vt:lpstr>PowerPoint 演示文稿</vt:lpstr>
      <vt:lpstr>    统一干部思想 健全制度机制    </vt:lpstr>
      <vt:lpstr>PowerPoint 演示文稿</vt:lpstr>
      <vt:lpstr>PowerPoint 演示文稿</vt:lpstr>
      <vt:lpstr>PowerPoint 演示文稿</vt:lpstr>
      <vt:lpstr>    政策不断创新 引进培养不断加力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2021-01-17T06:52:30Z</dcterms:created>
  <dcterms:modified xsi:type="dcterms:W3CDTF">2021-01-19T07:14:23Z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